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2" r:id="rId1"/>
  </p:sldMasterIdLst>
  <p:notesMasterIdLst>
    <p:notesMasterId r:id="rId37"/>
  </p:notesMasterIdLst>
  <p:sldIdLst>
    <p:sldId id="297" r:id="rId2"/>
    <p:sldId id="283" r:id="rId3"/>
    <p:sldId id="257" r:id="rId4"/>
    <p:sldId id="269" r:id="rId5"/>
    <p:sldId id="278" r:id="rId6"/>
    <p:sldId id="260" r:id="rId7"/>
    <p:sldId id="279" r:id="rId8"/>
    <p:sldId id="274" r:id="rId9"/>
    <p:sldId id="288" r:id="rId10"/>
    <p:sldId id="280" r:id="rId11"/>
    <p:sldId id="281" r:id="rId12"/>
    <p:sldId id="270" r:id="rId13"/>
    <p:sldId id="284" r:id="rId14"/>
    <p:sldId id="265" r:id="rId15"/>
    <p:sldId id="266" r:id="rId16"/>
    <p:sldId id="262" r:id="rId17"/>
    <p:sldId id="264" r:id="rId18"/>
    <p:sldId id="285" r:id="rId19"/>
    <p:sldId id="261" r:id="rId20"/>
    <p:sldId id="286" r:id="rId21"/>
    <p:sldId id="289" r:id="rId22"/>
    <p:sldId id="290" r:id="rId23"/>
    <p:sldId id="291" r:id="rId24"/>
    <p:sldId id="273" r:id="rId25"/>
    <p:sldId id="267" r:id="rId26"/>
    <p:sldId id="268" r:id="rId27"/>
    <p:sldId id="292" r:id="rId28"/>
    <p:sldId id="258" r:id="rId29"/>
    <p:sldId id="271" r:id="rId30"/>
    <p:sldId id="272" r:id="rId31"/>
    <p:sldId id="293" r:id="rId32"/>
    <p:sldId id="259" r:id="rId33"/>
    <p:sldId id="295" r:id="rId34"/>
    <p:sldId id="296" r:id="rId35"/>
    <p:sldId id="29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mée Sanna" initials="BS" lastIdx="1" clrIdx="0">
    <p:extLst>
      <p:ext uri="{19B8F6BF-5375-455C-9EA6-DF929625EA0E}">
        <p15:presenceInfo xmlns:p15="http://schemas.microsoft.com/office/powerpoint/2012/main" userId="S::Sanna.Bromee@regionostergotland.se::078fac23-2170-47f7-935d-138322abbe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462B"/>
    <a:srgbClr val="FEDCCE"/>
    <a:srgbClr val="FDC9B4"/>
    <a:srgbClr val="FFDDDE"/>
    <a:srgbClr val="6F122E"/>
    <a:srgbClr val="9D1E52"/>
    <a:srgbClr val="FB575C"/>
    <a:srgbClr val="D47800"/>
    <a:srgbClr val="092D59"/>
    <a:srgbClr val="4D64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25" autoAdjust="0"/>
    <p:restoredTop sz="51147" autoAdjust="0"/>
  </p:normalViewPr>
  <p:slideViewPr>
    <p:cSldViewPr snapToGrid="0">
      <p:cViewPr varScale="1">
        <p:scale>
          <a:sx n="34" d="100"/>
          <a:sy n="34" d="100"/>
        </p:scale>
        <p:origin x="1316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41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C847F-84E3-42AF-A07E-A8329D91AC85}" type="datetimeFigureOut">
              <a:rPr lang="sv-SE" smtClean="0"/>
              <a:t>2022-10-06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786AA-019F-4545-89D2-9D10920C72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6308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4441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Vänster örat= subjektivt bästa </a:t>
            </a:r>
            <a:r>
              <a:rPr lang="sv-SE" dirty="0" err="1"/>
              <a:t>hörörat</a:t>
            </a:r>
            <a:endParaRPr lang="sv-SE" dirty="0"/>
          </a:p>
          <a:p>
            <a:r>
              <a:rPr lang="sv-SE" dirty="0"/>
              <a:t>Audio 220524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2328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4309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Hej Åsa! Den här bilden behöver ej visas, bläddras snabbt förbi.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4253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Tilläggsfråga till panel: snabbare /annorlunda </a:t>
            </a:r>
            <a:r>
              <a:rPr lang="sv-SE" dirty="0" err="1"/>
              <a:t>prio</a:t>
            </a:r>
            <a:r>
              <a:rPr lang="sv-SE" dirty="0"/>
              <a:t> om örat är infekterat? Hur hanterar du ett infekterat öra, pre och </a:t>
            </a:r>
            <a:r>
              <a:rPr lang="sv-SE" dirty="0" err="1"/>
              <a:t>postop</a:t>
            </a:r>
            <a:r>
              <a:rPr lang="sv-SE" dirty="0"/>
              <a:t>? </a:t>
            </a:r>
          </a:p>
          <a:p>
            <a:endParaRPr lang="sv-SE" dirty="0"/>
          </a:p>
          <a:p>
            <a:r>
              <a:rPr lang="sv-SE" dirty="0"/>
              <a:t>Om </a:t>
            </a:r>
            <a:r>
              <a:rPr lang="sv-SE" dirty="0" err="1"/>
              <a:t>inneröreskada</a:t>
            </a:r>
            <a:r>
              <a:rPr lang="sv-SE" dirty="0"/>
              <a:t>/båggångsfistel t ex, annorlunda </a:t>
            </a:r>
            <a:r>
              <a:rPr lang="sv-SE" dirty="0" err="1"/>
              <a:t>prio</a:t>
            </a:r>
            <a:r>
              <a:rPr lang="sv-SE" dirty="0"/>
              <a:t>?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6768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Op</a:t>
            </a:r>
            <a:r>
              <a:rPr lang="sv-SE" dirty="0"/>
              <a:t> 220829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err="1">
                <a:latin typeface="+mj-lt"/>
              </a:rPr>
              <a:t>Chol</a:t>
            </a:r>
            <a:r>
              <a:rPr lang="sv-SE" sz="1200" dirty="0">
                <a:latin typeface="+mj-lt"/>
              </a:rPr>
              <a:t> i </a:t>
            </a:r>
            <a:r>
              <a:rPr lang="sv-SE" sz="1200" dirty="0" err="1">
                <a:latin typeface="+mj-lt"/>
              </a:rPr>
              <a:t>antrum</a:t>
            </a:r>
            <a:r>
              <a:rPr lang="sv-SE" sz="1200" dirty="0">
                <a:latin typeface="+mj-lt"/>
              </a:rPr>
              <a:t>, längs </a:t>
            </a:r>
            <a:r>
              <a:rPr lang="sv-SE" sz="1200" dirty="0" err="1">
                <a:latin typeface="+mj-lt"/>
              </a:rPr>
              <a:t>tegmen</a:t>
            </a:r>
            <a:r>
              <a:rPr lang="sv-SE" sz="1200" dirty="0">
                <a:latin typeface="+mj-lt"/>
              </a:rPr>
              <a:t>, fyller hela </a:t>
            </a:r>
            <a:r>
              <a:rPr lang="sv-SE" sz="1200" dirty="0" err="1">
                <a:latin typeface="+mj-lt"/>
              </a:rPr>
              <a:t>epitympanum</a:t>
            </a:r>
            <a:endParaRPr lang="sv-SE" sz="1200" dirty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latin typeface="+mj-lt"/>
              </a:rPr>
              <a:t>Keratin i bakre del av mellanörat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err="1">
                <a:latin typeface="+mj-lt"/>
              </a:rPr>
              <a:t>Cholesteatom</a:t>
            </a:r>
            <a:r>
              <a:rPr lang="sv-SE" sz="1200" dirty="0">
                <a:latin typeface="+mj-lt"/>
              </a:rPr>
              <a:t> bakre skallgropområdet i nivå med </a:t>
            </a:r>
            <a:r>
              <a:rPr lang="sv-SE" sz="1200" dirty="0" err="1">
                <a:latin typeface="+mj-lt"/>
              </a:rPr>
              <a:t>facialis</a:t>
            </a:r>
            <a:r>
              <a:rPr lang="sv-SE" sz="1200" dirty="0">
                <a:latin typeface="+mj-lt"/>
              </a:rPr>
              <a:t> tredje delsträcka men Löst keratin ej </a:t>
            </a:r>
            <a:r>
              <a:rPr lang="sv-SE" sz="1200" dirty="0" err="1">
                <a:latin typeface="+mj-lt"/>
              </a:rPr>
              <a:t>cholesteatomsäck</a:t>
            </a:r>
            <a:endParaRPr lang="sv-SE" sz="1200" dirty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latin typeface="+mj-lt"/>
              </a:rPr>
              <a:t>Kedjeavbrott, isolerad, rörlig </a:t>
            </a:r>
            <a:r>
              <a:rPr lang="sv-SE" sz="1200" dirty="0" err="1">
                <a:latin typeface="+mj-lt"/>
              </a:rPr>
              <a:t>stapes</a:t>
            </a:r>
            <a:endParaRPr lang="sv-SE" sz="1200" dirty="0">
              <a:latin typeface="+mj-lt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9608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Fråga till panel: någon som gör en CAT/bakre </a:t>
            </a:r>
            <a:r>
              <a:rPr lang="sv-SE" dirty="0" err="1"/>
              <a:t>tympanotomi</a:t>
            </a:r>
            <a:r>
              <a:rPr lang="sv-SE" dirty="0"/>
              <a:t>? (från </a:t>
            </a:r>
            <a:r>
              <a:rPr lang="sv-SE" dirty="0" err="1"/>
              <a:t>mellanöresidan</a:t>
            </a:r>
            <a:r>
              <a:rPr lang="sv-SE" dirty="0"/>
              <a:t> mjukdel/slemhinneförtjockning i sinus </a:t>
            </a:r>
            <a:r>
              <a:rPr lang="sv-SE" dirty="0" err="1"/>
              <a:t>facialis</a:t>
            </a:r>
            <a:r>
              <a:rPr lang="sv-SE" dirty="0"/>
              <a:t>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8069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Hej Åsa! </a:t>
            </a:r>
          </a:p>
          <a:p>
            <a:r>
              <a:rPr lang="sv-SE" dirty="0"/>
              <a:t>Kanske modulera frågan, Skulle du spara </a:t>
            </a:r>
            <a:r>
              <a:rPr lang="sv-SE" dirty="0" err="1"/>
              <a:t>chordan</a:t>
            </a:r>
            <a:r>
              <a:rPr lang="sv-SE" dirty="0"/>
              <a:t> om den gick att strippa från hud? Om vi fått uttömmande diskussion om </a:t>
            </a:r>
            <a:r>
              <a:rPr lang="sv-SE" dirty="0" err="1"/>
              <a:t>chordan</a:t>
            </a:r>
            <a:r>
              <a:rPr lang="sv-SE" dirty="0"/>
              <a:t> efter fall ett kan vi skippa ställa frågan igen. 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4947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1737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6111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CWU, bakre </a:t>
            </a:r>
            <a:r>
              <a:rPr lang="sv-SE" dirty="0" err="1"/>
              <a:t>tympanotomi</a:t>
            </a:r>
            <a:r>
              <a:rPr lang="sv-SE" dirty="0"/>
              <a:t>, brosk täta i </a:t>
            </a:r>
            <a:r>
              <a:rPr lang="sv-SE" dirty="0" err="1"/>
              <a:t>tympanotomin</a:t>
            </a:r>
            <a:r>
              <a:rPr lang="sv-SE" dirty="0"/>
              <a:t>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389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Hej Åsa! </a:t>
            </a:r>
            <a:r>
              <a:rPr lang="sv-SE" dirty="0" err="1"/>
              <a:t>Mentimeterfråga</a:t>
            </a:r>
            <a:r>
              <a:rPr lang="sv-SE" dirty="0"/>
              <a:t> komplettering: Ingen pre </a:t>
            </a:r>
            <a:r>
              <a:rPr lang="sv-SE" dirty="0" err="1"/>
              <a:t>op</a:t>
            </a:r>
            <a:r>
              <a:rPr lang="sv-SE" dirty="0"/>
              <a:t> </a:t>
            </a:r>
            <a:r>
              <a:rPr lang="sv-SE" dirty="0" err="1"/>
              <a:t>rtg</a:t>
            </a:r>
            <a:r>
              <a:rPr lang="sv-SE" dirty="0"/>
              <a:t> borde finnas med som alternativ!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7266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>
                <a:latin typeface="+mj-lt"/>
              </a:rPr>
              <a:t>220927 </a:t>
            </a:r>
            <a:r>
              <a:rPr lang="sv-SE" dirty="0"/>
              <a:t>Vid återbesök 1 månad </a:t>
            </a:r>
            <a:r>
              <a:rPr lang="sv-SE" dirty="0" err="1"/>
              <a:t>postop</a:t>
            </a:r>
            <a:r>
              <a:rPr lang="sv-SE" dirty="0"/>
              <a:t>: infektion </a:t>
            </a:r>
            <a:r>
              <a:rPr lang="sv-SE" dirty="0" err="1"/>
              <a:t>vä</a:t>
            </a:r>
            <a:r>
              <a:rPr lang="sv-SE" dirty="0"/>
              <a:t> örat, växt av S </a:t>
            </a:r>
            <a:r>
              <a:rPr lang="sv-SE" dirty="0" err="1"/>
              <a:t>aureus</a:t>
            </a:r>
            <a:r>
              <a:rPr lang="sv-SE" dirty="0"/>
              <a:t>. </a:t>
            </a:r>
          </a:p>
          <a:p>
            <a:r>
              <a:rPr lang="sv-SE" dirty="0"/>
              <a:t>Fråga till panel: När skulle ni operera </a:t>
            </a:r>
            <a:r>
              <a:rPr lang="sv-SE" dirty="0" err="1"/>
              <a:t>vä</a:t>
            </a:r>
            <a:r>
              <a:rPr lang="sv-SE" dirty="0"/>
              <a:t> öra/hur länge vänta på </a:t>
            </a:r>
            <a:r>
              <a:rPr lang="sv-SE" dirty="0" err="1"/>
              <a:t>op</a:t>
            </a:r>
            <a:r>
              <a:rPr lang="sv-SE" dirty="0"/>
              <a:t> om bilat </a:t>
            </a:r>
            <a:r>
              <a:rPr lang="sv-SE" dirty="0" err="1"/>
              <a:t>chol</a:t>
            </a:r>
            <a:r>
              <a:rPr lang="sv-SE" dirty="0"/>
              <a:t>, öra2 ? Vänta tills högerörat är vattentåligt?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618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Hej Åsa! Denna bild behöver ej heller visas. Men kuriosa</a:t>
            </a:r>
          </a:p>
          <a:p>
            <a:r>
              <a:rPr lang="sv-SE" dirty="0"/>
              <a:t>Vänster öra vid återbesök, 3v </a:t>
            </a:r>
            <a:r>
              <a:rPr lang="sv-SE" dirty="0" err="1"/>
              <a:t>postop</a:t>
            </a:r>
            <a:r>
              <a:rPr lang="sv-SE" dirty="0"/>
              <a:t>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72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02339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Aha, här kommer ju ett fall med pågående infektion!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732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09849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33993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989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8703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1956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Fråga till panel, gör du en mynningsplastik? Alltid, bara om trång hg eller barn ?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7480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Hej Åsa! </a:t>
            </a:r>
          </a:p>
          <a:p>
            <a:r>
              <a:rPr lang="sv-SE" dirty="0"/>
              <a:t>Kanske modulera frågan, Skulle du spara </a:t>
            </a:r>
            <a:r>
              <a:rPr lang="sv-SE" dirty="0" err="1"/>
              <a:t>chordan</a:t>
            </a:r>
            <a:r>
              <a:rPr lang="sv-SE" dirty="0"/>
              <a:t> om den gick att strippa från hud? </a:t>
            </a:r>
          </a:p>
          <a:p>
            <a:endParaRPr lang="sv-SE" dirty="0"/>
          </a:p>
          <a:p>
            <a:r>
              <a:rPr lang="sv-SE" dirty="0"/>
              <a:t>fråga till panel, </a:t>
            </a:r>
          </a:p>
          <a:p>
            <a:r>
              <a:rPr lang="sv-SE" dirty="0"/>
              <a:t>Hur tänka om </a:t>
            </a:r>
            <a:r>
              <a:rPr lang="sv-SE" dirty="0" err="1"/>
              <a:t>chordan</a:t>
            </a:r>
            <a:r>
              <a:rPr lang="sv-SE" dirty="0"/>
              <a:t>, när sparas eller offras? Luta åt att hellre spara om det går? Eller offra för radikalitet? </a:t>
            </a:r>
          </a:p>
          <a:p>
            <a:endParaRPr lang="sv-SE" dirty="0"/>
          </a:p>
          <a:p>
            <a:r>
              <a:rPr lang="sv-SE" dirty="0"/>
              <a:t>I vilka lägen sparar du benkedjan hel utan att dela?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hur tänker du om benkedjan? Dela, vilka delar vill du spara eller inte spara? Sparar du hammarhalsen för en senare </a:t>
            </a:r>
            <a:r>
              <a:rPr lang="sv-SE" dirty="0" err="1"/>
              <a:t>ev</a:t>
            </a:r>
            <a:r>
              <a:rPr lang="sv-SE" dirty="0"/>
              <a:t> rekonstruktion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7058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Frågor till panel: </a:t>
            </a:r>
          </a:p>
          <a:p>
            <a:r>
              <a:rPr lang="sv-SE" dirty="0"/>
              <a:t>Tänker du annorlunda om det är en revisionsoperation? Dvs kanske titanprotes istället för </a:t>
            </a:r>
            <a:r>
              <a:rPr lang="sv-SE" dirty="0" err="1"/>
              <a:t>autologt</a:t>
            </a:r>
            <a:r>
              <a:rPr lang="sv-SE" dirty="0"/>
              <a:t> bentransplantat?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0154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Kurz</a:t>
            </a:r>
            <a:r>
              <a:rPr lang="sv-SE" dirty="0"/>
              <a:t> clips protes 2,5mm på </a:t>
            </a:r>
            <a:r>
              <a:rPr lang="sv-SE" dirty="0" err="1"/>
              <a:t>stapes</a:t>
            </a:r>
            <a:endParaRPr lang="sv-SE" dirty="0"/>
          </a:p>
          <a:p>
            <a:r>
              <a:rPr lang="sv-SE" dirty="0"/>
              <a:t>Brosk tätning mot </a:t>
            </a:r>
            <a:r>
              <a:rPr lang="sv-SE" dirty="0" err="1"/>
              <a:t>epitympanum</a:t>
            </a:r>
            <a:endParaRPr lang="sv-SE" dirty="0"/>
          </a:p>
          <a:p>
            <a:r>
              <a:rPr lang="sv-SE" dirty="0"/>
              <a:t>”brer ut separat </a:t>
            </a:r>
            <a:r>
              <a:rPr lang="sv-SE" dirty="0" err="1"/>
              <a:t>perichondrium</a:t>
            </a:r>
            <a:r>
              <a:rPr lang="sv-SE" dirty="0"/>
              <a:t> på lumensidan”</a:t>
            </a:r>
          </a:p>
          <a:p>
            <a:r>
              <a:rPr lang="sv-SE" dirty="0"/>
              <a:t>+ mynningsplastik</a:t>
            </a:r>
          </a:p>
          <a:p>
            <a:r>
              <a:rPr lang="sv-SE" dirty="0" err="1"/>
              <a:t>Fascia</a:t>
            </a:r>
            <a:endParaRPr lang="sv-SE" dirty="0"/>
          </a:p>
          <a:p>
            <a:r>
              <a:rPr lang="sv-SE" dirty="0"/>
              <a:t>Sparat hammarskaftet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5360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2018: </a:t>
            </a:r>
            <a:r>
              <a:rPr lang="sv-SE" dirty="0" err="1"/>
              <a:t>rörbeh</a:t>
            </a:r>
            <a:endParaRPr lang="sv-SE" dirty="0"/>
          </a:p>
          <a:p>
            <a:r>
              <a:rPr lang="sv-SE" dirty="0"/>
              <a:t>2021: rör släppt, läkt </a:t>
            </a:r>
            <a:r>
              <a:rPr lang="sv-SE" dirty="0" err="1"/>
              <a:t>trmh</a:t>
            </a:r>
            <a:r>
              <a:rPr lang="sv-SE" dirty="0"/>
              <a:t> osv</a:t>
            </a:r>
          </a:p>
          <a:p>
            <a:endParaRPr lang="sv-SE" dirty="0"/>
          </a:p>
          <a:p>
            <a:r>
              <a:rPr lang="sv-SE" dirty="0"/>
              <a:t>Panel: om pt ej klarar valsalva, speciellt eller annorlunda upplägg, broskförstärkt trumhinna? </a:t>
            </a:r>
          </a:p>
          <a:p>
            <a:endParaRPr lang="sv-SE" dirty="0"/>
          </a:p>
          <a:p>
            <a:r>
              <a:rPr lang="sv-SE" dirty="0"/>
              <a:t>Om </a:t>
            </a:r>
            <a:r>
              <a:rPr lang="sv-SE" dirty="0" err="1"/>
              <a:t>postop</a:t>
            </a:r>
            <a:r>
              <a:rPr lang="sv-SE" dirty="0"/>
              <a:t> ny </a:t>
            </a:r>
            <a:r>
              <a:rPr lang="sv-SE" dirty="0" err="1"/>
              <a:t>retraktion</a:t>
            </a:r>
            <a:r>
              <a:rPr lang="sv-SE" dirty="0"/>
              <a:t> och vätska i örat, sätter ni rör i </a:t>
            </a:r>
            <a:r>
              <a:rPr lang="sv-SE" dirty="0" err="1"/>
              <a:t>cholesteatomopererade</a:t>
            </a:r>
            <a:r>
              <a:rPr lang="sv-SE" dirty="0"/>
              <a:t> örat?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6AA-019F-4545-89D2-9D10920C72F7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623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6AD6EE87-EBD5-4F12-A48A-63ACA297AC8F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8814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912703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209042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427E91-5AB5-49BF-830C-A19C6A5A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8300"/>
            <a:ext cx="9924000" cy="94987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1D96D2-CE5B-4DB9-90E8-B6EBAEC890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15977CA-24A3-46EE-8707-F28C7E1883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20850" y="1804775"/>
            <a:ext cx="8758238" cy="40671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8783516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6601">
          <p15:clr>
            <a:srgbClr val="FBAE40"/>
          </p15:clr>
        </p15:guide>
        <p15:guide id="2" orient="horz" pos="113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 6">
            <a:extLst>
              <a:ext uri="{FF2B5EF4-FFF2-40B4-BE49-F238E27FC236}">
                <a16:creationId xmlns:a16="http://schemas.microsoft.com/office/drawing/2014/main" id="{E61FE2F9-2825-4018-AB8F-E0C671E28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425711" cy="6483274"/>
          </a:xfrm>
          <a:custGeom>
            <a:avLst/>
            <a:gdLst>
              <a:gd name="connsiteX0" fmla="*/ 1143739 w 6425711"/>
              <a:gd name="connsiteY0" fmla="*/ 1351755 h 6483274"/>
              <a:gd name="connsiteX1" fmla="*/ 0 w 6425711"/>
              <a:gd name="connsiteY1" fmla="*/ 1129129 h 6483274"/>
              <a:gd name="connsiteX2" fmla="*/ 0 w 6425711"/>
              <a:gd name="connsiteY2" fmla="*/ 855021 h 6483274"/>
              <a:gd name="connsiteX3" fmla="*/ 417423 w 6425711"/>
              <a:gd name="connsiteY3" fmla="*/ 936419 h 6483274"/>
              <a:gd name="connsiteX4" fmla="*/ 0 w 6425711"/>
              <a:gd name="connsiteY4" fmla="*/ 460557 h 6483274"/>
              <a:gd name="connsiteX5" fmla="*/ 0 w 6425711"/>
              <a:gd name="connsiteY5" fmla="*/ 52178 h 6483274"/>
              <a:gd name="connsiteX6" fmla="*/ 1143739 w 6425711"/>
              <a:gd name="connsiteY6" fmla="*/ 1351755 h 6483274"/>
              <a:gd name="connsiteX7" fmla="*/ 0 w 6425711"/>
              <a:gd name="connsiteY7" fmla="*/ 2112160 h 6483274"/>
              <a:gd name="connsiteX8" fmla="*/ 0 w 6425711"/>
              <a:gd name="connsiteY8" fmla="*/ 2390442 h 6483274"/>
              <a:gd name="connsiteX9" fmla="*/ 417423 w 6425711"/>
              <a:gd name="connsiteY9" fmla="*/ 2308349 h 6483274"/>
              <a:gd name="connsiteX10" fmla="*/ 0 w 6425711"/>
              <a:gd name="connsiteY10" fmla="*/ 2782820 h 6483274"/>
              <a:gd name="connsiteX11" fmla="*/ 0 w 6425711"/>
              <a:gd name="connsiteY11" fmla="*/ 3191199 h 6483274"/>
              <a:gd name="connsiteX12" fmla="*/ 1143739 w 6425711"/>
              <a:gd name="connsiteY12" fmla="*/ 1891622 h 6483274"/>
              <a:gd name="connsiteX13" fmla="*/ 4140140 w 6425711"/>
              <a:gd name="connsiteY13" fmla="*/ 672747 h 6483274"/>
              <a:gd name="connsiteX14" fmla="*/ 2793951 w 6425711"/>
              <a:gd name="connsiteY14" fmla="*/ 936419 h 6483274"/>
              <a:gd name="connsiteX15" fmla="*/ 3616971 w 6425711"/>
              <a:gd name="connsiteY15" fmla="*/ 0 h 6483274"/>
              <a:gd name="connsiteX16" fmla="*/ 3258682 w 6425711"/>
              <a:gd name="connsiteY16" fmla="*/ 0 h 6483274"/>
              <a:gd name="connsiteX17" fmla="*/ 2069027 w 6425711"/>
              <a:gd name="connsiteY17" fmla="*/ 1351755 h 6483274"/>
              <a:gd name="connsiteX18" fmla="*/ 4193014 w 6425711"/>
              <a:gd name="connsiteY18" fmla="*/ 934332 h 6483274"/>
              <a:gd name="connsiteX19" fmla="*/ 4958290 w 6425711"/>
              <a:gd name="connsiteY19" fmla="*/ 372202 h 6483274"/>
              <a:gd name="connsiteX20" fmla="*/ 5412585 w 6425711"/>
              <a:gd name="connsiteY20" fmla="*/ 0 h 6483274"/>
              <a:gd name="connsiteX21" fmla="*/ 4957594 w 6425711"/>
              <a:gd name="connsiteY21" fmla="*/ 0 h 6483274"/>
              <a:gd name="connsiteX22" fmla="*/ 4140140 w 6425711"/>
              <a:gd name="connsiteY22" fmla="*/ 672747 h 6483274"/>
              <a:gd name="connsiteX23" fmla="*/ 1977194 w 6425711"/>
              <a:gd name="connsiteY23" fmla="*/ 0 h 6483274"/>
              <a:gd name="connsiteX24" fmla="*/ 1692650 w 6425711"/>
              <a:gd name="connsiteY24" fmla="*/ 0 h 6483274"/>
              <a:gd name="connsiteX25" fmla="*/ 1606383 w 6425711"/>
              <a:gd name="connsiteY25" fmla="*/ 252541 h 6483274"/>
              <a:gd name="connsiteX26" fmla="*/ 1519420 w 6425711"/>
              <a:gd name="connsiteY26" fmla="*/ 0 h 6483274"/>
              <a:gd name="connsiteX27" fmla="*/ 1234876 w 6425711"/>
              <a:gd name="connsiteY27" fmla="*/ 0 h 6483274"/>
              <a:gd name="connsiteX28" fmla="*/ 1605687 w 6425711"/>
              <a:gd name="connsiteY28" fmla="*/ 1081821 h 6483274"/>
              <a:gd name="connsiteX29" fmla="*/ 1977194 w 6425711"/>
              <a:gd name="connsiteY29" fmla="*/ 0 h 6483274"/>
              <a:gd name="connsiteX30" fmla="*/ 6425532 w 6425711"/>
              <a:gd name="connsiteY30" fmla="*/ 861978 h 6483274"/>
              <a:gd name="connsiteX31" fmla="*/ 5863402 w 6425711"/>
              <a:gd name="connsiteY31" fmla="*/ 525953 h 6483274"/>
              <a:gd name="connsiteX32" fmla="*/ 6024805 w 6425711"/>
              <a:gd name="connsiteY32" fmla="*/ 0 h 6483274"/>
              <a:gd name="connsiteX33" fmla="*/ 5752785 w 6425711"/>
              <a:gd name="connsiteY33" fmla="*/ 0 h 6483274"/>
              <a:gd name="connsiteX34" fmla="*/ 5370843 w 6425711"/>
              <a:gd name="connsiteY34" fmla="*/ 772928 h 6483274"/>
              <a:gd name="connsiteX35" fmla="*/ 6152120 w 6425711"/>
              <a:gd name="connsiteY35" fmla="*/ 932245 h 6483274"/>
              <a:gd name="connsiteX36" fmla="*/ 5228223 w 6425711"/>
              <a:gd name="connsiteY36" fmla="*/ 1620993 h 6483274"/>
              <a:gd name="connsiteX37" fmla="*/ 6152120 w 6425711"/>
              <a:gd name="connsiteY37" fmla="*/ 2309741 h 6483274"/>
              <a:gd name="connsiteX38" fmla="*/ 5370843 w 6425711"/>
              <a:gd name="connsiteY38" fmla="*/ 2469057 h 6483274"/>
              <a:gd name="connsiteX39" fmla="*/ 5764612 w 6425711"/>
              <a:gd name="connsiteY39" fmla="*/ 3367908 h 6483274"/>
              <a:gd name="connsiteX40" fmla="*/ 4957594 w 6425711"/>
              <a:gd name="connsiteY40" fmla="*/ 2867696 h 6483274"/>
              <a:gd name="connsiteX41" fmla="*/ 4192318 w 6425711"/>
              <a:gd name="connsiteY41" fmla="*/ 2304871 h 6483274"/>
              <a:gd name="connsiteX42" fmla="*/ 2068331 w 6425711"/>
              <a:gd name="connsiteY42" fmla="*/ 1887448 h 6483274"/>
              <a:gd name="connsiteX43" fmla="*/ 3487569 w 6425711"/>
              <a:gd name="connsiteY43" fmla="*/ 3501483 h 6483274"/>
              <a:gd name="connsiteX44" fmla="*/ 4348852 w 6425711"/>
              <a:gd name="connsiteY44" fmla="*/ 3874381 h 6483274"/>
              <a:gd name="connsiteX45" fmla="*/ 5205265 w 6425711"/>
              <a:gd name="connsiteY45" fmla="*/ 4337025 h 6483274"/>
              <a:gd name="connsiteX46" fmla="*/ 4236844 w 6425711"/>
              <a:gd name="connsiteY46" fmla="*/ 4436511 h 6483274"/>
              <a:gd name="connsiteX47" fmla="*/ 4495646 w 6425711"/>
              <a:gd name="connsiteY47" fmla="*/ 5196916 h 6483274"/>
              <a:gd name="connsiteX48" fmla="*/ 3442348 w 6425711"/>
              <a:gd name="connsiteY48" fmla="*/ 4766970 h 6483274"/>
              <a:gd name="connsiteX49" fmla="*/ 3289989 w 6425711"/>
              <a:gd name="connsiteY49" fmla="*/ 5899578 h 6483274"/>
              <a:gd name="connsiteX50" fmla="*/ 2752209 w 6425711"/>
              <a:gd name="connsiteY50" fmla="*/ 5287358 h 6483274"/>
              <a:gd name="connsiteX51" fmla="*/ 2173383 w 6425711"/>
              <a:gd name="connsiteY51" fmla="*/ 6088810 h 6483274"/>
              <a:gd name="connsiteX52" fmla="*/ 2198428 w 6425711"/>
              <a:gd name="connsiteY52" fmla="*/ 5114823 h 6483274"/>
              <a:gd name="connsiteX53" fmla="*/ 2300001 w 6425711"/>
              <a:gd name="connsiteY53" fmla="*/ 4190927 h 6483274"/>
              <a:gd name="connsiteX54" fmla="*/ 1604296 w 6425711"/>
              <a:gd name="connsiteY54" fmla="*/ 2162251 h 6483274"/>
              <a:gd name="connsiteX55" fmla="*/ 908591 w 6425711"/>
              <a:gd name="connsiteY55" fmla="*/ 4190927 h 6483274"/>
              <a:gd name="connsiteX56" fmla="*/ 1010859 w 6425711"/>
              <a:gd name="connsiteY56" fmla="*/ 5115519 h 6483274"/>
              <a:gd name="connsiteX57" fmla="*/ 1035209 w 6425711"/>
              <a:gd name="connsiteY57" fmla="*/ 6089506 h 6483274"/>
              <a:gd name="connsiteX58" fmla="*/ 460557 w 6425711"/>
              <a:gd name="connsiteY58" fmla="*/ 5287358 h 6483274"/>
              <a:gd name="connsiteX59" fmla="*/ 0 w 6425711"/>
              <a:gd name="connsiteY59" fmla="*/ 5873141 h 6483274"/>
              <a:gd name="connsiteX60" fmla="*/ 0 w 6425711"/>
              <a:gd name="connsiteY60" fmla="*/ 6159772 h 6483274"/>
              <a:gd name="connsiteX61" fmla="*/ 427163 w 6425711"/>
              <a:gd name="connsiteY61" fmla="*/ 5840443 h 6483274"/>
              <a:gd name="connsiteX62" fmla="*/ 1168784 w 6425711"/>
              <a:gd name="connsiteY62" fmla="*/ 6483275 h 6483274"/>
              <a:gd name="connsiteX63" fmla="*/ 1168784 w 6425711"/>
              <a:gd name="connsiteY63" fmla="*/ 4275107 h 6483274"/>
              <a:gd name="connsiteX64" fmla="*/ 1607079 w 6425711"/>
              <a:gd name="connsiteY64" fmla="*/ 2989444 h 6483274"/>
              <a:gd name="connsiteX65" fmla="*/ 2045373 w 6425711"/>
              <a:gd name="connsiteY65" fmla="*/ 4275107 h 6483274"/>
              <a:gd name="connsiteX66" fmla="*/ 2045373 w 6425711"/>
              <a:gd name="connsiteY66" fmla="*/ 6483275 h 6483274"/>
              <a:gd name="connsiteX67" fmla="*/ 2782820 w 6425711"/>
              <a:gd name="connsiteY67" fmla="*/ 5843922 h 6483274"/>
              <a:gd name="connsiteX68" fmla="*/ 3363038 w 6425711"/>
              <a:gd name="connsiteY68" fmla="*/ 6178556 h 6483274"/>
              <a:gd name="connsiteX69" fmla="*/ 3772113 w 6425711"/>
              <a:gd name="connsiteY69" fmla="*/ 5349276 h 6483274"/>
              <a:gd name="connsiteX70" fmla="*/ 4691835 w 6425711"/>
              <a:gd name="connsiteY70" fmla="*/ 5404236 h 6483274"/>
              <a:gd name="connsiteX71" fmla="*/ 4691835 w 6425711"/>
              <a:gd name="connsiteY71" fmla="*/ 4748187 h 6483274"/>
              <a:gd name="connsiteX72" fmla="*/ 5603904 w 6425711"/>
              <a:gd name="connsiteY72" fmla="*/ 4428162 h 6483274"/>
              <a:gd name="connsiteX73" fmla="*/ 3685845 w 6425711"/>
              <a:gd name="connsiteY73" fmla="*/ 3330340 h 6483274"/>
              <a:gd name="connsiteX74" fmla="*/ 2793951 w 6425711"/>
              <a:gd name="connsiteY74" fmla="*/ 2304871 h 6483274"/>
              <a:gd name="connsiteX75" fmla="*/ 4140140 w 6425711"/>
              <a:gd name="connsiteY75" fmla="*/ 2569239 h 6483274"/>
              <a:gd name="connsiteX76" fmla="*/ 6037328 w 6425711"/>
              <a:gd name="connsiteY76" fmla="*/ 3680279 h 6483274"/>
              <a:gd name="connsiteX77" fmla="*/ 5863402 w 6425711"/>
              <a:gd name="connsiteY77" fmla="*/ 2715336 h 6483274"/>
              <a:gd name="connsiteX78" fmla="*/ 6425532 w 6425711"/>
              <a:gd name="connsiteY78" fmla="*/ 2380007 h 6483274"/>
              <a:gd name="connsiteX79" fmla="*/ 5892621 w 6425711"/>
              <a:gd name="connsiteY79" fmla="*/ 1620993 h 6483274"/>
              <a:gd name="connsiteX80" fmla="*/ 6425532 w 6425711"/>
              <a:gd name="connsiteY80" fmla="*/ 861978 h 648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425711" h="6483274">
                <a:moveTo>
                  <a:pt x="1143739" y="1351755"/>
                </a:moveTo>
                <a:lnTo>
                  <a:pt x="0" y="1129129"/>
                </a:lnTo>
                <a:lnTo>
                  <a:pt x="0" y="855021"/>
                </a:lnTo>
                <a:lnTo>
                  <a:pt x="417423" y="936419"/>
                </a:lnTo>
                <a:lnTo>
                  <a:pt x="0" y="460557"/>
                </a:lnTo>
                <a:lnTo>
                  <a:pt x="0" y="52178"/>
                </a:lnTo>
                <a:cubicBezTo>
                  <a:pt x="461948" y="578131"/>
                  <a:pt x="1107562" y="1310708"/>
                  <a:pt x="1143739" y="1351755"/>
                </a:cubicBezTo>
                <a:close/>
                <a:moveTo>
                  <a:pt x="0" y="2112160"/>
                </a:moveTo>
                <a:lnTo>
                  <a:pt x="0" y="2390442"/>
                </a:lnTo>
                <a:lnTo>
                  <a:pt x="417423" y="2308349"/>
                </a:lnTo>
                <a:lnTo>
                  <a:pt x="0" y="2782820"/>
                </a:lnTo>
                <a:lnTo>
                  <a:pt x="0" y="3191199"/>
                </a:lnTo>
                <a:cubicBezTo>
                  <a:pt x="461948" y="2665246"/>
                  <a:pt x="1107562" y="1932668"/>
                  <a:pt x="1143739" y="1891622"/>
                </a:cubicBezTo>
                <a:close/>
                <a:moveTo>
                  <a:pt x="4140140" y="672747"/>
                </a:moveTo>
                <a:cubicBezTo>
                  <a:pt x="3758199" y="749274"/>
                  <a:pt x="3147370" y="868240"/>
                  <a:pt x="2793951" y="936419"/>
                </a:cubicBezTo>
                <a:cubicBezTo>
                  <a:pt x="2957442" y="750666"/>
                  <a:pt x="3350515" y="310284"/>
                  <a:pt x="3616971" y="0"/>
                </a:cubicBezTo>
                <a:lnTo>
                  <a:pt x="3258682" y="0"/>
                </a:lnTo>
                <a:cubicBezTo>
                  <a:pt x="2794647" y="528736"/>
                  <a:pt x="2106595" y="1309317"/>
                  <a:pt x="2069027" y="1351755"/>
                </a:cubicBezTo>
                <a:cubicBezTo>
                  <a:pt x="2138597" y="1338536"/>
                  <a:pt x="3574532" y="1060254"/>
                  <a:pt x="4193014" y="934332"/>
                </a:cubicBezTo>
                <a:cubicBezTo>
                  <a:pt x="4505386" y="871718"/>
                  <a:pt x="4734968" y="617786"/>
                  <a:pt x="4958290" y="372202"/>
                </a:cubicBezTo>
                <a:cubicBezTo>
                  <a:pt x="5079895" y="215638"/>
                  <a:pt x="5235159" y="88431"/>
                  <a:pt x="5412585" y="0"/>
                </a:cubicBezTo>
                <a:lnTo>
                  <a:pt x="4957594" y="0"/>
                </a:lnTo>
                <a:cubicBezTo>
                  <a:pt x="4720359" y="230278"/>
                  <a:pt x="4542258" y="498820"/>
                  <a:pt x="4140140" y="672747"/>
                </a:cubicBezTo>
                <a:close/>
                <a:moveTo>
                  <a:pt x="1977194" y="0"/>
                </a:moveTo>
                <a:lnTo>
                  <a:pt x="1692650" y="0"/>
                </a:lnTo>
                <a:lnTo>
                  <a:pt x="1606383" y="252541"/>
                </a:lnTo>
                <a:cubicBezTo>
                  <a:pt x="1580642" y="178796"/>
                  <a:pt x="1551422" y="92529"/>
                  <a:pt x="1519420" y="0"/>
                </a:cubicBezTo>
                <a:lnTo>
                  <a:pt x="1234876" y="0"/>
                </a:lnTo>
                <a:lnTo>
                  <a:pt x="1605687" y="1081821"/>
                </a:lnTo>
                <a:cubicBezTo>
                  <a:pt x="1618906" y="1043557"/>
                  <a:pt x="1794919" y="531519"/>
                  <a:pt x="1977194" y="0"/>
                </a:cubicBezTo>
                <a:close/>
                <a:moveTo>
                  <a:pt x="6425532" y="861978"/>
                </a:moveTo>
                <a:cubicBezTo>
                  <a:pt x="6326046" y="647006"/>
                  <a:pt x="6067939" y="556564"/>
                  <a:pt x="5863402" y="525953"/>
                </a:cubicBezTo>
                <a:cubicBezTo>
                  <a:pt x="5939486" y="358264"/>
                  <a:pt x="5993730" y="181502"/>
                  <a:pt x="6024805" y="0"/>
                </a:cubicBezTo>
                <a:lnTo>
                  <a:pt x="5752785" y="0"/>
                </a:lnTo>
                <a:cubicBezTo>
                  <a:pt x="5692989" y="285833"/>
                  <a:pt x="5561565" y="551792"/>
                  <a:pt x="5370843" y="772928"/>
                </a:cubicBezTo>
                <a:cubicBezTo>
                  <a:pt x="5603904" y="764580"/>
                  <a:pt x="6042894" y="784755"/>
                  <a:pt x="6152120" y="932245"/>
                </a:cubicBezTo>
                <a:cubicBezTo>
                  <a:pt x="6142380" y="1177829"/>
                  <a:pt x="5608774" y="1513854"/>
                  <a:pt x="5228223" y="1620993"/>
                </a:cubicBezTo>
                <a:cubicBezTo>
                  <a:pt x="5608774" y="1727435"/>
                  <a:pt x="6143076" y="2064852"/>
                  <a:pt x="6152120" y="2309741"/>
                </a:cubicBezTo>
                <a:cubicBezTo>
                  <a:pt x="6043590" y="2457230"/>
                  <a:pt x="5603208" y="2476710"/>
                  <a:pt x="5370843" y="2469057"/>
                </a:cubicBezTo>
                <a:cubicBezTo>
                  <a:pt x="5586512" y="2696552"/>
                  <a:pt x="5768786" y="3132759"/>
                  <a:pt x="5764612" y="3367908"/>
                </a:cubicBezTo>
                <a:cubicBezTo>
                  <a:pt x="5445830" y="3299573"/>
                  <a:pt x="5160617" y="3122790"/>
                  <a:pt x="4957594" y="2867696"/>
                </a:cubicBezTo>
                <a:cubicBezTo>
                  <a:pt x="4734968" y="2622112"/>
                  <a:pt x="4505386" y="2367484"/>
                  <a:pt x="4192318" y="2304871"/>
                </a:cubicBezTo>
                <a:cubicBezTo>
                  <a:pt x="3573837" y="2181731"/>
                  <a:pt x="2135815" y="1903449"/>
                  <a:pt x="2068331" y="1887448"/>
                </a:cubicBezTo>
                <a:cubicBezTo>
                  <a:pt x="2112856" y="1937538"/>
                  <a:pt x="3072929" y="3026317"/>
                  <a:pt x="3487569" y="3501483"/>
                </a:cubicBezTo>
                <a:cubicBezTo>
                  <a:pt x="3696281" y="3736631"/>
                  <a:pt x="4026045" y="3806898"/>
                  <a:pt x="4348852" y="3874381"/>
                </a:cubicBezTo>
                <a:cubicBezTo>
                  <a:pt x="4667485" y="3898731"/>
                  <a:pt x="5057775" y="4138053"/>
                  <a:pt x="5205265" y="4337025"/>
                </a:cubicBezTo>
                <a:cubicBezTo>
                  <a:pt x="5006989" y="4453903"/>
                  <a:pt x="4538084" y="4508864"/>
                  <a:pt x="4236844" y="4436511"/>
                </a:cubicBezTo>
                <a:cubicBezTo>
                  <a:pt x="4359983" y="4635482"/>
                  <a:pt x="4567304" y="5034817"/>
                  <a:pt x="4495646" y="5196916"/>
                </a:cubicBezTo>
                <a:cubicBezTo>
                  <a:pt x="4261193" y="5318664"/>
                  <a:pt x="3742893" y="5062645"/>
                  <a:pt x="3442348" y="4766970"/>
                </a:cubicBezTo>
                <a:cubicBezTo>
                  <a:pt x="3547400" y="5174653"/>
                  <a:pt x="3507049" y="5761133"/>
                  <a:pt x="3289989" y="5899578"/>
                </a:cubicBezTo>
                <a:cubicBezTo>
                  <a:pt x="3108410" y="5878011"/>
                  <a:pt x="2863522" y="5496069"/>
                  <a:pt x="2752209" y="5287358"/>
                </a:cubicBezTo>
                <a:cubicBezTo>
                  <a:pt x="2663159" y="5589294"/>
                  <a:pt x="2378615" y="5970540"/>
                  <a:pt x="2173383" y="6088810"/>
                </a:cubicBezTo>
                <a:cubicBezTo>
                  <a:pt x="2077375" y="5859923"/>
                  <a:pt x="2061374" y="5402845"/>
                  <a:pt x="2198428" y="5114823"/>
                </a:cubicBezTo>
                <a:cubicBezTo>
                  <a:pt x="2297914" y="4807321"/>
                  <a:pt x="2400878" y="4488688"/>
                  <a:pt x="2300001" y="4190927"/>
                </a:cubicBezTo>
                <a:cubicBezTo>
                  <a:pt x="2097551" y="3590533"/>
                  <a:pt x="1627950" y="2226256"/>
                  <a:pt x="1604296" y="2162251"/>
                </a:cubicBezTo>
                <a:cubicBezTo>
                  <a:pt x="1582729" y="2226256"/>
                  <a:pt x="1117302" y="3591229"/>
                  <a:pt x="908591" y="4190927"/>
                </a:cubicBezTo>
                <a:cubicBezTo>
                  <a:pt x="808409" y="4489384"/>
                  <a:pt x="908591" y="4807321"/>
                  <a:pt x="1010859" y="5115519"/>
                </a:cubicBezTo>
                <a:cubicBezTo>
                  <a:pt x="1150000" y="5408410"/>
                  <a:pt x="1131216" y="5859923"/>
                  <a:pt x="1035209" y="6089506"/>
                </a:cubicBezTo>
                <a:cubicBezTo>
                  <a:pt x="834846" y="5969844"/>
                  <a:pt x="549607" y="5588598"/>
                  <a:pt x="460557" y="5287358"/>
                </a:cubicBezTo>
                <a:cubicBezTo>
                  <a:pt x="364549" y="5468241"/>
                  <a:pt x="169056" y="5774351"/>
                  <a:pt x="0" y="5873141"/>
                </a:cubicBezTo>
                <a:lnTo>
                  <a:pt x="0" y="6159772"/>
                </a:lnTo>
                <a:cubicBezTo>
                  <a:pt x="182275" y="6108985"/>
                  <a:pt x="340200" y="5951060"/>
                  <a:pt x="427163" y="5840443"/>
                </a:cubicBezTo>
                <a:cubicBezTo>
                  <a:pt x="775015" y="6311436"/>
                  <a:pt x="973987" y="6360135"/>
                  <a:pt x="1168784" y="6483275"/>
                </a:cubicBezTo>
                <a:cubicBezTo>
                  <a:pt x="1715609" y="5412585"/>
                  <a:pt x="1077647" y="5146130"/>
                  <a:pt x="1168784" y="4275107"/>
                </a:cubicBezTo>
                <a:cubicBezTo>
                  <a:pt x="1284967" y="3927255"/>
                  <a:pt x="1468633" y="3392257"/>
                  <a:pt x="1607079" y="2989444"/>
                </a:cubicBezTo>
                <a:cubicBezTo>
                  <a:pt x="1723261" y="3327557"/>
                  <a:pt x="1922929" y="3911253"/>
                  <a:pt x="2045373" y="4275107"/>
                </a:cubicBezTo>
                <a:cubicBezTo>
                  <a:pt x="2133032" y="5139173"/>
                  <a:pt x="1500636" y="5432760"/>
                  <a:pt x="2045373" y="6483275"/>
                </a:cubicBezTo>
                <a:cubicBezTo>
                  <a:pt x="2238083" y="6360831"/>
                  <a:pt x="2434968" y="6310740"/>
                  <a:pt x="2782820" y="5843922"/>
                </a:cubicBezTo>
                <a:cubicBezTo>
                  <a:pt x="2893437" y="5983063"/>
                  <a:pt x="3119541" y="6202906"/>
                  <a:pt x="3363038" y="6178556"/>
                </a:cubicBezTo>
                <a:cubicBezTo>
                  <a:pt x="3571750" y="6063765"/>
                  <a:pt x="3751937" y="5785483"/>
                  <a:pt x="3772113" y="5349276"/>
                </a:cubicBezTo>
                <a:cubicBezTo>
                  <a:pt x="4156838" y="5548247"/>
                  <a:pt x="4487297" y="5530159"/>
                  <a:pt x="4691835" y="5404236"/>
                </a:cubicBezTo>
                <a:cubicBezTo>
                  <a:pt x="4826106" y="5212222"/>
                  <a:pt x="4771841" y="4942984"/>
                  <a:pt x="4691835" y="4748187"/>
                </a:cubicBezTo>
                <a:cubicBezTo>
                  <a:pt x="5266487" y="4678616"/>
                  <a:pt x="5404237" y="4535301"/>
                  <a:pt x="5603904" y="4428162"/>
                </a:cubicBezTo>
                <a:cubicBezTo>
                  <a:pt x="4964551" y="3420086"/>
                  <a:pt x="4388508" y="3838900"/>
                  <a:pt x="3685845" y="3330340"/>
                </a:cubicBezTo>
                <a:cubicBezTo>
                  <a:pt x="3439566" y="3038839"/>
                  <a:pt x="3031187" y="2574108"/>
                  <a:pt x="2793951" y="2304871"/>
                </a:cubicBezTo>
                <a:cubicBezTo>
                  <a:pt x="3150848" y="2374441"/>
                  <a:pt x="3767938" y="2494102"/>
                  <a:pt x="4140140" y="2569239"/>
                </a:cubicBezTo>
                <a:cubicBezTo>
                  <a:pt x="4918634" y="2905960"/>
                  <a:pt x="4873414" y="3617666"/>
                  <a:pt x="6037328" y="3680279"/>
                </a:cubicBezTo>
                <a:cubicBezTo>
                  <a:pt x="6032458" y="3452784"/>
                  <a:pt x="6092289" y="3253116"/>
                  <a:pt x="5863402" y="2715336"/>
                </a:cubicBezTo>
                <a:cubicBezTo>
                  <a:pt x="6067939" y="2684726"/>
                  <a:pt x="6326046" y="2594980"/>
                  <a:pt x="6425532" y="2380007"/>
                </a:cubicBezTo>
                <a:cubicBezTo>
                  <a:pt x="6431793" y="2146946"/>
                  <a:pt x="6274564" y="1861707"/>
                  <a:pt x="5892621" y="1620993"/>
                </a:cubicBezTo>
                <a:cubicBezTo>
                  <a:pt x="6275259" y="1380279"/>
                  <a:pt x="6431793" y="1095040"/>
                  <a:pt x="6425532" y="861978"/>
                </a:cubicBezTo>
                <a:close/>
              </a:path>
            </a:pathLst>
          </a:custGeom>
          <a:solidFill>
            <a:srgbClr val="FFFFFF">
              <a:alpha val="5000"/>
            </a:srgbClr>
          </a:solidFill>
          <a:ln w="69470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000" y="1193374"/>
            <a:ext cx="9073650" cy="1446149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0000" y="2837105"/>
            <a:ext cx="9073650" cy="84687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 eller namn på presentatör</a:t>
            </a:r>
          </a:p>
        </p:txBody>
      </p:sp>
      <p:sp>
        <p:nvSpPr>
          <p:cNvPr id="6" name="Datum för presentation">
            <a:extLst>
              <a:ext uri="{FF2B5EF4-FFF2-40B4-BE49-F238E27FC236}">
                <a16:creationId xmlns:a16="http://schemas.microsoft.com/office/drawing/2014/main" id="{77D137F8-D0E5-4846-93B8-A45B22BBE5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0405" y="6312037"/>
            <a:ext cx="2377639" cy="2880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39713" indent="0">
              <a:buNone/>
              <a:defRPr/>
            </a:lvl5pPr>
          </a:lstStyle>
          <a:p>
            <a:pPr lvl="0"/>
            <a:r>
              <a:rPr lang="sv-SE" dirty="0"/>
              <a:t>Klicka och skriv datum</a:t>
            </a:r>
          </a:p>
        </p:txBody>
      </p:sp>
      <p:grpSp>
        <p:nvGrpSpPr>
          <p:cNvPr id="10" name="Region Östergötland">
            <a:extLst>
              <a:ext uri="{FF2B5EF4-FFF2-40B4-BE49-F238E27FC236}">
                <a16:creationId xmlns:a16="http://schemas.microsoft.com/office/drawing/2014/main" id="{52C7AC2A-FA4A-46E8-A095-0375AD9C8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74113" y="6231792"/>
            <a:ext cx="1616646" cy="433117"/>
            <a:chOff x="10580645" y="6231792"/>
            <a:chExt cx="1616646" cy="433117"/>
          </a:xfrm>
        </p:grpSpPr>
        <p:sp>
          <p:nvSpPr>
            <p:cNvPr id="11" name="Frihandsfigur: Form 10">
              <a:extLst>
                <a:ext uri="{FF2B5EF4-FFF2-40B4-BE49-F238E27FC236}">
                  <a16:creationId xmlns:a16="http://schemas.microsoft.com/office/drawing/2014/main" id="{AD1820C4-8E69-492C-AB91-2EAB843CDE4B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2" name="Frihandsfigur: Form 11">
              <a:extLst>
                <a:ext uri="{FF2B5EF4-FFF2-40B4-BE49-F238E27FC236}">
                  <a16:creationId xmlns:a16="http://schemas.microsoft.com/office/drawing/2014/main" id="{3A17F3C8-E4C3-4E3D-9541-5609917EEC96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  <p:grpSp>
        <p:nvGrpSpPr>
          <p:cNvPr id="13" name="Folktandvården" hidden="1">
            <a:extLst>
              <a:ext uri="{FF2B5EF4-FFF2-40B4-BE49-F238E27FC236}">
                <a16:creationId xmlns:a16="http://schemas.microsoft.com/office/drawing/2014/main" id="{D04DF698-0A6D-4A7F-B2C9-9906BC474AC2}"/>
              </a:ext>
            </a:extLst>
          </p:cNvPr>
          <p:cNvGrpSpPr/>
          <p:nvPr userDrawn="1"/>
        </p:nvGrpSpPr>
        <p:grpSpPr>
          <a:xfrm>
            <a:off x="9987525" y="6231440"/>
            <a:ext cx="2204474" cy="433293"/>
            <a:chOff x="9987525" y="6231440"/>
            <a:chExt cx="2204474" cy="433293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8A30E433-DA9C-4B9A-B5ED-F1A536A24209}"/>
                </a:ext>
              </a:extLst>
            </p:cNvPr>
            <p:cNvSpPr/>
            <p:nvPr userDrawn="1"/>
          </p:nvSpPr>
          <p:spPr>
            <a:xfrm>
              <a:off x="11604170" y="6231440"/>
              <a:ext cx="587829" cy="433117"/>
            </a:xfrm>
            <a:prstGeom prst="rect">
              <a:avLst/>
            </a:pr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5" name="Frihandsfigur: Form 14">
              <a:extLst>
                <a:ext uri="{FF2B5EF4-FFF2-40B4-BE49-F238E27FC236}">
                  <a16:creationId xmlns:a16="http://schemas.microsoft.com/office/drawing/2014/main" id="{A996A937-655D-4627-85F7-9C17B812E8B4}"/>
                </a:ext>
              </a:extLst>
            </p:cNvPr>
            <p:cNvSpPr/>
            <p:nvPr userDrawn="1"/>
          </p:nvSpPr>
          <p:spPr>
            <a:xfrm>
              <a:off x="9987525" y="6231616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0128A9FA-5EF8-446B-A701-55CA1B4B8C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71462" y="6301064"/>
              <a:ext cx="1832076" cy="305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75624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(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 6">
            <a:extLst>
              <a:ext uri="{FF2B5EF4-FFF2-40B4-BE49-F238E27FC236}">
                <a16:creationId xmlns:a16="http://schemas.microsoft.com/office/drawing/2014/main" id="{E61FE2F9-2825-4018-AB8F-E0C671E28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425711" cy="6483274"/>
          </a:xfrm>
          <a:custGeom>
            <a:avLst/>
            <a:gdLst>
              <a:gd name="connsiteX0" fmla="*/ 1143739 w 6425711"/>
              <a:gd name="connsiteY0" fmla="*/ 1351755 h 6483274"/>
              <a:gd name="connsiteX1" fmla="*/ 0 w 6425711"/>
              <a:gd name="connsiteY1" fmla="*/ 1129129 h 6483274"/>
              <a:gd name="connsiteX2" fmla="*/ 0 w 6425711"/>
              <a:gd name="connsiteY2" fmla="*/ 855021 h 6483274"/>
              <a:gd name="connsiteX3" fmla="*/ 417423 w 6425711"/>
              <a:gd name="connsiteY3" fmla="*/ 936419 h 6483274"/>
              <a:gd name="connsiteX4" fmla="*/ 0 w 6425711"/>
              <a:gd name="connsiteY4" fmla="*/ 460557 h 6483274"/>
              <a:gd name="connsiteX5" fmla="*/ 0 w 6425711"/>
              <a:gd name="connsiteY5" fmla="*/ 52178 h 6483274"/>
              <a:gd name="connsiteX6" fmla="*/ 1143739 w 6425711"/>
              <a:gd name="connsiteY6" fmla="*/ 1351755 h 6483274"/>
              <a:gd name="connsiteX7" fmla="*/ 0 w 6425711"/>
              <a:gd name="connsiteY7" fmla="*/ 2112160 h 6483274"/>
              <a:gd name="connsiteX8" fmla="*/ 0 w 6425711"/>
              <a:gd name="connsiteY8" fmla="*/ 2390442 h 6483274"/>
              <a:gd name="connsiteX9" fmla="*/ 417423 w 6425711"/>
              <a:gd name="connsiteY9" fmla="*/ 2308349 h 6483274"/>
              <a:gd name="connsiteX10" fmla="*/ 0 w 6425711"/>
              <a:gd name="connsiteY10" fmla="*/ 2782820 h 6483274"/>
              <a:gd name="connsiteX11" fmla="*/ 0 w 6425711"/>
              <a:gd name="connsiteY11" fmla="*/ 3191199 h 6483274"/>
              <a:gd name="connsiteX12" fmla="*/ 1143739 w 6425711"/>
              <a:gd name="connsiteY12" fmla="*/ 1891622 h 6483274"/>
              <a:gd name="connsiteX13" fmla="*/ 4140140 w 6425711"/>
              <a:gd name="connsiteY13" fmla="*/ 672747 h 6483274"/>
              <a:gd name="connsiteX14" fmla="*/ 2793951 w 6425711"/>
              <a:gd name="connsiteY14" fmla="*/ 936419 h 6483274"/>
              <a:gd name="connsiteX15" fmla="*/ 3616971 w 6425711"/>
              <a:gd name="connsiteY15" fmla="*/ 0 h 6483274"/>
              <a:gd name="connsiteX16" fmla="*/ 3258682 w 6425711"/>
              <a:gd name="connsiteY16" fmla="*/ 0 h 6483274"/>
              <a:gd name="connsiteX17" fmla="*/ 2069027 w 6425711"/>
              <a:gd name="connsiteY17" fmla="*/ 1351755 h 6483274"/>
              <a:gd name="connsiteX18" fmla="*/ 4193014 w 6425711"/>
              <a:gd name="connsiteY18" fmla="*/ 934332 h 6483274"/>
              <a:gd name="connsiteX19" fmla="*/ 4958290 w 6425711"/>
              <a:gd name="connsiteY19" fmla="*/ 372202 h 6483274"/>
              <a:gd name="connsiteX20" fmla="*/ 5412585 w 6425711"/>
              <a:gd name="connsiteY20" fmla="*/ 0 h 6483274"/>
              <a:gd name="connsiteX21" fmla="*/ 4957594 w 6425711"/>
              <a:gd name="connsiteY21" fmla="*/ 0 h 6483274"/>
              <a:gd name="connsiteX22" fmla="*/ 4140140 w 6425711"/>
              <a:gd name="connsiteY22" fmla="*/ 672747 h 6483274"/>
              <a:gd name="connsiteX23" fmla="*/ 1977194 w 6425711"/>
              <a:gd name="connsiteY23" fmla="*/ 0 h 6483274"/>
              <a:gd name="connsiteX24" fmla="*/ 1692650 w 6425711"/>
              <a:gd name="connsiteY24" fmla="*/ 0 h 6483274"/>
              <a:gd name="connsiteX25" fmla="*/ 1606383 w 6425711"/>
              <a:gd name="connsiteY25" fmla="*/ 252541 h 6483274"/>
              <a:gd name="connsiteX26" fmla="*/ 1519420 w 6425711"/>
              <a:gd name="connsiteY26" fmla="*/ 0 h 6483274"/>
              <a:gd name="connsiteX27" fmla="*/ 1234876 w 6425711"/>
              <a:gd name="connsiteY27" fmla="*/ 0 h 6483274"/>
              <a:gd name="connsiteX28" fmla="*/ 1605687 w 6425711"/>
              <a:gd name="connsiteY28" fmla="*/ 1081821 h 6483274"/>
              <a:gd name="connsiteX29" fmla="*/ 1977194 w 6425711"/>
              <a:gd name="connsiteY29" fmla="*/ 0 h 6483274"/>
              <a:gd name="connsiteX30" fmla="*/ 6425532 w 6425711"/>
              <a:gd name="connsiteY30" fmla="*/ 861978 h 6483274"/>
              <a:gd name="connsiteX31" fmla="*/ 5863402 w 6425711"/>
              <a:gd name="connsiteY31" fmla="*/ 525953 h 6483274"/>
              <a:gd name="connsiteX32" fmla="*/ 6024805 w 6425711"/>
              <a:gd name="connsiteY32" fmla="*/ 0 h 6483274"/>
              <a:gd name="connsiteX33" fmla="*/ 5752785 w 6425711"/>
              <a:gd name="connsiteY33" fmla="*/ 0 h 6483274"/>
              <a:gd name="connsiteX34" fmla="*/ 5370843 w 6425711"/>
              <a:gd name="connsiteY34" fmla="*/ 772928 h 6483274"/>
              <a:gd name="connsiteX35" fmla="*/ 6152120 w 6425711"/>
              <a:gd name="connsiteY35" fmla="*/ 932245 h 6483274"/>
              <a:gd name="connsiteX36" fmla="*/ 5228223 w 6425711"/>
              <a:gd name="connsiteY36" fmla="*/ 1620993 h 6483274"/>
              <a:gd name="connsiteX37" fmla="*/ 6152120 w 6425711"/>
              <a:gd name="connsiteY37" fmla="*/ 2309741 h 6483274"/>
              <a:gd name="connsiteX38" fmla="*/ 5370843 w 6425711"/>
              <a:gd name="connsiteY38" fmla="*/ 2469057 h 6483274"/>
              <a:gd name="connsiteX39" fmla="*/ 5764612 w 6425711"/>
              <a:gd name="connsiteY39" fmla="*/ 3367908 h 6483274"/>
              <a:gd name="connsiteX40" fmla="*/ 4957594 w 6425711"/>
              <a:gd name="connsiteY40" fmla="*/ 2867696 h 6483274"/>
              <a:gd name="connsiteX41" fmla="*/ 4192318 w 6425711"/>
              <a:gd name="connsiteY41" fmla="*/ 2304871 h 6483274"/>
              <a:gd name="connsiteX42" fmla="*/ 2068331 w 6425711"/>
              <a:gd name="connsiteY42" fmla="*/ 1887448 h 6483274"/>
              <a:gd name="connsiteX43" fmla="*/ 3487569 w 6425711"/>
              <a:gd name="connsiteY43" fmla="*/ 3501483 h 6483274"/>
              <a:gd name="connsiteX44" fmla="*/ 4348852 w 6425711"/>
              <a:gd name="connsiteY44" fmla="*/ 3874381 h 6483274"/>
              <a:gd name="connsiteX45" fmla="*/ 5205265 w 6425711"/>
              <a:gd name="connsiteY45" fmla="*/ 4337025 h 6483274"/>
              <a:gd name="connsiteX46" fmla="*/ 4236844 w 6425711"/>
              <a:gd name="connsiteY46" fmla="*/ 4436511 h 6483274"/>
              <a:gd name="connsiteX47" fmla="*/ 4495646 w 6425711"/>
              <a:gd name="connsiteY47" fmla="*/ 5196916 h 6483274"/>
              <a:gd name="connsiteX48" fmla="*/ 3442348 w 6425711"/>
              <a:gd name="connsiteY48" fmla="*/ 4766970 h 6483274"/>
              <a:gd name="connsiteX49" fmla="*/ 3289989 w 6425711"/>
              <a:gd name="connsiteY49" fmla="*/ 5899578 h 6483274"/>
              <a:gd name="connsiteX50" fmla="*/ 2752209 w 6425711"/>
              <a:gd name="connsiteY50" fmla="*/ 5287358 h 6483274"/>
              <a:gd name="connsiteX51" fmla="*/ 2173383 w 6425711"/>
              <a:gd name="connsiteY51" fmla="*/ 6088810 h 6483274"/>
              <a:gd name="connsiteX52" fmla="*/ 2198428 w 6425711"/>
              <a:gd name="connsiteY52" fmla="*/ 5114823 h 6483274"/>
              <a:gd name="connsiteX53" fmla="*/ 2300001 w 6425711"/>
              <a:gd name="connsiteY53" fmla="*/ 4190927 h 6483274"/>
              <a:gd name="connsiteX54" fmla="*/ 1604296 w 6425711"/>
              <a:gd name="connsiteY54" fmla="*/ 2162251 h 6483274"/>
              <a:gd name="connsiteX55" fmla="*/ 908591 w 6425711"/>
              <a:gd name="connsiteY55" fmla="*/ 4190927 h 6483274"/>
              <a:gd name="connsiteX56" fmla="*/ 1010859 w 6425711"/>
              <a:gd name="connsiteY56" fmla="*/ 5115519 h 6483274"/>
              <a:gd name="connsiteX57" fmla="*/ 1035209 w 6425711"/>
              <a:gd name="connsiteY57" fmla="*/ 6089506 h 6483274"/>
              <a:gd name="connsiteX58" fmla="*/ 460557 w 6425711"/>
              <a:gd name="connsiteY58" fmla="*/ 5287358 h 6483274"/>
              <a:gd name="connsiteX59" fmla="*/ 0 w 6425711"/>
              <a:gd name="connsiteY59" fmla="*/ 5873141 h 6483274"/>
              <a:gd name="connsiteX60" fmla="*/ 0 w 6425711"/>
              <a:gd name="connsiteY60" fmla="*/ 6159772 h 6483274"/>
              <a:gd name="connsiteX61" fmla="*/ 427163 w 6425711"/>
              <a:gd name="connsiteY61" fmla="*/ 5840443 h 6483274"/>
              <a:gd name="connsiteX62" fmla="*/ 1168784 w 6425711"/>
              <a:gd name="connsiteY62" fmla="*/ 6483275 h 6483274"/>
              <a:gd name="connsiteX63" fmla="*/ 1168784 w 6425711"/>
              <a:gd name="connsiteY63" fmla="*/ 4275107 h 6483274"/>
              <a:gd name="connsiteX64" fmla="*/ 1607079 w 6425711"/>
              <a:gd name="connsiteY64" fmla="*/ 2989444 h 6483274"/>
              <a:gd name="connsiteX65" fmla="*/ 2045373 w 6425711"/>
              <a:gd name="connsiteY65" fmla="*/ 4275107 h 6483274"/>
              <a:gd name="connsiteX66" fmla="*/ 2045373 w 6425711"/>
              <a:gd name="connsiteY66" fmla="*/ 6483275 h 6483274"/>
              <a:gd name="connsiteX67" fmla="*/ 2782820 w 6425711"/>
              <a:gd name="connsiteY67" fmla="*/ 5843922 h 6483274"/>
              <a:gd name="connsiteX68" fmla="*/ 3363038 w 6425711"/>
              <a:gd name="connsiteY68" fmla="*/ 6178556 h 6483274"/>
              <a:gd name="connsiteX69" fmla="*/ 3772113 w 6425711"/>
              <a:gd name="connsiteY69" fmla="*/ 5349276 h 6483274"/>
              <a:gd name="connsiteX70" fmla="*/ 4691835 w 6425711"/>
              <a:gd name="connsiteY70" fmla="*/ 5404236 h 6483274"/>
              <a:gd name="connsiteX71" fmla="*/ 4691835 w 6425711"/>
              <a:gd name="connsiteY71" fmla="*/ 4748187 h 6483274"/>
              <a:gd name="connsiteX72" fmla="*/ 5603904 w 6425711"/>
              <a:gd name="connsiteY72" fmla="*/ 4428162 h 6483274"/>
              <a:gd name="connsiteX73" fmla="*/ 3685845 w 6425711"/>
              <a:gd name="connsiteY73" fmla="*/ 3330340 h 6483274"/>
              <a:gd name="connsiteX74" fmla="*/ 2793951 w 6425711"/>
              <a:gd name="connsiteY74" fmla="*/ 2304871 h 6483274"/>
              <a:gd name="connsiteX75" fmla="*/ 4140140 w 6425711"/>
              <a:gd name="connsiteY75" fmla="*/ 2569239 h 6483274"/>
              <a:gd name="connsiteX76" fmla="*/ 6037328 w 6425711"/>
              <a:gd name="connsiteY76" fmla="*/ 3680279 h 6483274"/>
              <a:gd name="connsiteX77" fmla="*/ 5863402 w 6425711"/>
              <a:gd name="connsiteY77" fmla="*/ 2715336 h 6483274"/>
              <a:gd name="connsiteX78" fmla="*/ 6425532 w 6425711"/>
              <a:gd name="connsiteY78" fmla="*/ 2380007 h 6483274"/>
              <a:gd name="connsiteX79" fmla="*/ 5892621 w 6425711"/>
              <a:gd name="connsiteY79" fmla="*/ 1620993 h 6483274"/>
              <a:gd name="connsiteX80" fmla="*/ 6425532 w 6425711"/>
              <a:gd name="connsiteY80" fmla="*/ 861978 h 648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425711" h="6483274">
                <a:moveTo>
                  <a:pt x="1143739" y="1351755"/>
                </a:moveTo>
                <a:lnTo>
                  <a:pt x="0" y="1129129"/>
                </a:lnTo>
                <a:lnTo>
                  <a:pt x="0" y="855021"/>
                </a:lnTo>
                <a:lnTo>
                  <a:pt x="417423" y="936419"/>
                </a:lnTo>
                <a:lnTo>
                  <a:pt x="0" y="460557"/>
                </a:lnTo>
                <a:lnTo>
                  <a:pt x="0" y="52178"/>
                </a:lnTo>
                <a:cubicBezTo>
                  <a:pt x="461948" y="578131"/>
                  <a:pt x="1107562" y="1310708"/>
                  <a:pt x="1143739" y="1351755"/>
                </a:cubicBezTo>
                <a:close/>
                <a:moveTo>
                  <a:pt x="0" y="2112160"/>
                </a:moveTo>
                <a:lnTo>
                  <a:pt x="0" y="2390442"/>
                </a:lnTo>
                <a:lnTo>
                  <a:pt x="417423" y="2308349"/>
                </a:lnTo>
                <a:lnTo>
                  <a:pt x="0" y="2782820"/>
                </a:lnTo>
                <a:lnTo>
                  <a:pt x="0" y="3191199"/>
                </a:lnTo>
                <a:cubicBezTo>
                  <a:pt x="461948" y="2665246"/>
                  <a:pt x="1107562" y="1932668"/>
                  <a:pt x="1143739" y="1891622"/>
                </a:cubicBezTo>
                <a:close/>
                <a:moveTo>
                  <a:pt x="4140140" y="672747"/>
                </a:moveTo>
                <a:cubicBezTo>
                  <a:pt x="3758199" y="749274"/>
                  <a:pt x="3147370" y="868240"/>
                  <a:pt x="2793951" y="936419"/>
                </a:cubicBezTo>
                <a:cubicBezTo>
                  <a:pt x="2957442" y="750666"/>
                  <a:pt x="3350515" y="310284"/>
                  <a:pt x="3616971" y="0"/>
                </a:cubicBezTo>
                <a:lnTo>
                  <a:pt x="3258682" y="0"/>
                </a:lnTo>
                <a:cubicBezTo>
                  <a:pt x="2794647" y="528736"/>
                  <a:pt x="2106595" y="1309317"/>
                  <a:pt x="2069027" y="1351755"/>
                </a:cubicBezTo>
                <a:cubicBezTo>
                  <a:pt x="2138597" y="1338536"/>
                  <a:pt x="3574532" y="1060254"/>
                  <a:pt x="4193014" y="934332"/>
                </a:cubicBezTo>
                <a:cubicBezTo>
                  <a:pt x="4505386" y="871718"/>
                  <a:pt x="4734968" y="617786"/>
                  <a:pt x="4958290" y="372202"/>
                </a:cubicBezTo>
                <a:cubicBezTo>
                  <a:pt x="5079895" y="215638"/>
                  <a:pt x="5235159" y="88431"/>
                  <a:pt x="5412585" y="0"/>
                </a:cubicBezTo>
                <a:lnTo>
                  <a:pt x="4957594" y="0"/>
                </a:lnTo>
                <a:cubicBezTo>
                  <a:pt x="4720359" y="230278"/>
                  <a:pt x="4542258" y="498820"/>
                  <a:pt x="4140140" y="672747"/>
                </a:cubicBezTo>
                <a:close/>
                <a:moveTo>
                  <a:pt x="1977194" y="0"/>
                </a:moveTo>
                <a:lnTo>
                  <a:pt x="1692650" y="0"/>
                </a:lnTo>
                <a:lnTo>
                  <a:pt x="1606383" y="252541"/>
                </a:lnTo>
                <a:cubicBezTo>
                  <a:pt x="1580642" y="178796"/>
                  <a:pt x="1551422" y="92529"/>
                  <a:pt x="1519420" y="0"/>
                </a:cubicBezTo>
                <a:lnTo>
                  <a:pt x="1234876" y="0"/>
                </a:lnTo>
                <a:lnTo>
                  <a:pt x="1605687" y="1081821"/>
                </a:lnTo>
                <a:cubicBezTo>
                  <a:pt x="1618906" y="1043557"/>
                  <a:pt x="1794919" y="531519"/>
                  <a:pt x="1977194" y="0"/>
                </a:cubicBezTo>
                <a:close/>
                <a:moveTo>
                  <a:pt x="6425532" y="861978"/>
                </a:moveTo>
                <a:cubicBezTo>
                  <a:pt x="6326046" y="647006"/>
                  <a:pt x="6067939" y="556564"/>
                  <a:pt x="5863402" y="525953"/>
                </a:cubicBezTo>
                <a:cubicBezTo>
                  <a:pt x="5939486" y="358264"/>
                  <a:pt x="5993730" y="181502"/>
                  <a:pt x="6024805" y="0"/>
                </a:cubicBezTo>
                <a:lnTo>
                  <a:pt x="5752785" y="0"/>
                </a:lnTo>
                <a:cubicBezTo>
                  <a:pt x="5692989" y="285833"/>
                  <a:pt x="5561565" y="551792"/>
                  <a:pt x="5370843" y="772928"/>
                </a:cubicBezTo>
                <a:cubicBezTo>
                  <a:pt x="5603904" y="764580"/>
                  <a:pt x="6042894" y="784755"/>
                  <a:pt x="6152120" y="932245"/>
                </a:cubicBezTo>
                <a:cubicBezTo>
                  <a:pt x="6142380" y="1177829"/>
                  <a:pt x="5608774" y="1513854"/>
                  <a:pt x="5228223" y="1620993"/>
                </a:cubicBezTo>
                <a:cubicBezTo>
                  <a:pt x="5608774" y="1727435"/>
                  <a:pt x="6143076" y="2064852"/>
                  <a:pt x="6152120" y="2309741"/>
                </a:cubicBezTo>
                <a:cubicBezTo>
                  <a:pt x="6043590" y="2457230"/>
                  <a:pt x="5603208" y="2476710"/>
                  <a:pt x="5370843" y="2469057"/>
                </a:cubicBezTo>
                <a:cubicBezTo>
                  <a:pt x="5586512" y="2696552"/>
                  <a:pt x="5768786" y="3132759"/>
                  <a:pt x="5764612" y="3367908"/>
                </a:cubicBezTo>
                <a:cubicBezTo>
                  <a:pt x="5445830" y="3299573"/>
                  <a:pt x="5160617" y="3122790"/>
                  <a:pt x="4957594" y="2867696"/>
                </a:cubicBezTo>
                <a:cubicBezTo>
                  <a:pt x="4734968" y="2622112"/>
                  <a:pt x="4505386" y="2367484"/>
                  <a:pt x="4192318" y="2304871"/>
                </a:cubicBezTo>
                <a:cubicBezTo>
                  <a:pt x="3573837" y="2181731"/>
                  <a:pt x="2135815" y="1903449"/>
                  <a:pt x="2068331" y="1887448"/>
                </a:cubicBezTo>
                <a:cubicBezTo>
                  <a:pt x="2112856" y="1937538"/>
                  <a:pt x="3072929" y="3026317"/>
                  <a:pt x="3487569" y="3501483"/>
                </a:cubicBezTo>
                <a:cubicBezTo>
                  <a:pt x="3696281" y="3736631"/>
                  <a:pt x="4026045" y="3806898"/>
                  <a:pt x="4348852" y="3874381"/>
                </a:cubicBezTo>
                <a:cubicBezTo>
                  <a:pt x="4667485" y="3898731"/>
                  <a:pt x="5057775" y="4138053"/>
                  <a:pt x="5205265" y="4337025"/>
                </a:cubicBezTo>
                <a:cubicBezTo>
                  <a:pt x="5006989" y="4453903"/>
                  <a:pt x="4538084" y="4508864"/>
                  <a:pt x="4236844" y="4436511"/>
                </a:cubicBezTo>
                <a:cubicBezTo>
                  <a:pt x="4359983" y="4635482"/>
                  <a:pt x="4567304" y="5034817"/>
                  <a:pt x="4495646" y="5196916"/>
                </a:cubicBezTo>
                <a:cubicBezTo>
                  <a:pt x="4261193" y="5318664"/>
                  <a:pt x="3742893" y="5062645"/>
                  <a:pt x="3442348" y="4766970"/>
                </a:cubicBezTo>
                <a:cubicBezTo>
                  <a:pt x="3547400" y="5174653"/>
                  <a:pt x="3507049" y="5761133"/>
                  <a:pt x="3289989" y="5899578"/>
                </a:cubicBezTo>
                <a:cubicBezTo>
                  <a:pt x="3108410" y="5878011"/>
                  <a:pt x="2863522" y="5496069"/>
                  <a:pt x="2752209" y="5287358"/>
                </a:cubicBezTo>
                <a:cubicBezTo>
                  <a:pt x="2663159" y="5589294"/>
                  <a:pt x="2378615" y="5970540"/>
                  <a:pt x="2173383" y="6088810"/>
                </a:cubicBezTo>
                <a:cubicBezTo>
                  <a:pt x="2077375" y="5859923"/>
                  <a:pt x="2061374" y="5402845"/>
                  <a:pt x="2198428" y="5114823"/>
                </a:cubicBezTo>
                <a:cubicBezTo>
                  <a:pt x="2297914" y="4807321"/>
                  <a:pt x="2400878" y="4488688"/>
                  <a:pt x="2300001" y="4190927"/>
                </a:cubicBezTo>
                <a:cubicBezTo>
                  <a:pt x="2097551" y="3590533"/>
                  <a:pt x="1627950" y="2226256"/>
                  <a:pt x="1604296" y="2162251"/>
                </a:cubicBezTo>
                <a:cubicBezTo>
                  <a:pt x="1582729" y="2226256"/>
                  <a:pt x="1117302" y="3591229"/>
                  <a:pt x="908591" y="4190927"/>
                </a:cubicBezTo>
                <a:cubicBezTo>
                  <a:pt x="808409" y="4489384"/>
                  <a:pt x="908591" y="4807321"/>
                  <a:pt x="1010859" y="5115519"/>
                </a:cubicBezTo>
                <a:cubicBezTo>
                  <a:pt x="1150000" y="5408410"/>
                  <a:pt x="1131216" y="5859923"/>
                  <a:pt x="1035209" y="6089506"/>
                </a:cubicBezTo>
                <a:cubicBezTo>
                  <a:pt x="834846" y="5969844"/>
                  <a:pt x="549607" y="5588598"/>
                  <a:pt x="460557" y="5287358"/>
                </a:cubicBezTo>
                <a:cubicBezTo>
                  <a:pt x="364549" y="5468241"/>
                  <a:pt x="169056" y="5774351"/>
                  <a:pt x="0" y="5873141"/>
                </a:cubicBezTo>
                <a:lnTo>
                  <a:pt x="0" y="6159772"/>
                </a:lnTo>
                <a:cubicBezTo>
                  <a:pt x="182275" y="6108985"/>
                  <a:pt x="340200" y="5951060"/>
                  <a:pt x="427163" y="5840443"/>
                </a:cubicBezTo>
                <a:cubicBezTo>
                  <a:pt x="775015" y="6311436"/>
                  <a:pt x="973987" y="6360135"/>
                  <a:pt x="1168784" y="6483275"/>
                </a:cubicBezTo>
                <a:cubicBezTo>
                  <a:pt x="1715609" y="5412585"/>
                  <a:pt x="1077647" y="5146130"/>
                  <a:pt x="1168784" y="4275107"/>
                </a:cubicBezTo>
                <a:cubicBezTo>
                  <a:pt x="1284967" y="3927255"/>
                  <a:pt x="1468633" y="3392257"/>
                  <a:pt x="1607079" y="2989444"/>
                </a:cubicBezTo>
                <a:cubicBezTo>
                  <a:pt x="1723261" y="3327557"/>
                  <a:pt x="1922929" y="3911253"/>
                  <a:pt x="2045373" y="4275107"/>
                </a:cubicBezTo>
                <a:cubicBezTo>
                  <a:pt x="2133032" y="5139173"/>
                  <a:pt x="1500636" y="5432760"/>
                  <a:pt x="2045373" y="6483275"/>
                </a:cubicBezTo>
                <a:cubicBezTo>
                  <a:pt x="2238083" y="6360831"/>
                  <a:pt x="2434968" y="6310740"/>
                  <a:pt x="2782820" y="5843922"/>
                </a:cubicBezTo>
                <a:cubicBezTo>
                  <a:pt x="2893437" y="5983063"/>
                  <a:pt x="3119541" y="6202906"/>
                  <a:pt x="3363038" y="6178556"/>
                </a:cubicBezTo>
                <a:cubicBezTo>
                  <a:pt x="3571750" y="6063765"/>
                  <a:pt x="3751937" y="5785483"/>
                  <a:pt x="3772113" y="5349276"/>
                </a:cubicBezTo>
                <a:cubicBezTo>
                  <a:pt x="4156838" y="5548247"/>
                  <a:pt x="4487297" y="5530159"/>
                  <a:pt x="4691835" y="5404236"/>
                </a:cubicBezTo>
                <a:cubicBezTo>
                  <a:pt x="4826106" y="5212222"/>
                  <a:pt x="4771841" y="4942984"/>
                  <a:pt x="4691835" y="4748187"/>
                </a:cubicBezTo>
                <a:cubicBezTo>
                  <a:pt x="5266487" y="4678616"/>
                  <a:pt x="5404237" y="4535301"/>
                  <a:pt x="5603904" y="4428162"/>
                </a:cubicBezTo>
                <a:cubicBezTo>
                  <a:pt x="4964551" y="3420086"/>
                  <a:pt x="4388508" y="3838900"/>
                  <a:pt x="3685845" y="3330340"/>
                </a:cubicBezTo>
                <a:cubicBezTo>
                  <a:pt x="3439566" y="3038839"/>
                  <a:pt x="3031187" y="2574108"/>
                  <a:pt x="2793951" y="2304871"/>
                </a:cubicBezTo>
                <a:cubicBezTo>
                  <a:pt x="3150848" y="2374441"/>
                  <a:pt x="3767938" y="2494102"/>
                  <a:pt x="4140140" y="2569239"/>
                </a:cubicBezTo>
                <a:cubicBezTo>
                  <a:pt x="4918634" y="2905960"/>
                  <a:pt x="4873414" y="3617666"/>
                  <a:pt x="6037328" y="3680279"/>
                </a:cubicBezTo>
                <a:cubicBezTo>
                  <a:pt x="6032458" y="3452784"/>
                  <a:pt x="6092289" y="3253116"/>
                  <a:pt x="5863402" y="2715336"/>
                </a:cubicBezTo>
                <a:cubicBezTo>
                  <a:pt x="6067939" y="2684726"/>
                  <a:pt x="6326046" y="2594980"/>
                  <a:pt x="6425532" y="2380007"/>
                </a:cubicBezTo>
                <a:cubicBezTo>
                  <a:pt x="6431793" y="2146946"/>
                  <a:pt x="6274564" y="1861707"/>
                  <a:pt x="5892621" y="1620993"/>
                </a:cubicBezTo>
                <a:cubicBezTo>
                  <a:pt x="6275259" y="1380279"/>
                  <a:pt x="6431793" y="1095040"/>
                  <a:pt x="6425532" y="861978"/>
                </a:cubicBezTo>
                <a:close/>
              </a:path>
            </a:pathLst>
          </a:custGeom>
          <a:solidFill>
            <a:srgbClr val="0861CE">
              <a:alpha val="4706"/>
            </a:srgbClr>
          </a:solidFill>
          <a:ln w="69470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000" y="1193374"/>
            <a:ext cx="9073650" cy="1446149"/>
          </a:xfrm>
        </p:spPr>
        <p:txBody>
          <a:bodyPr anchor="b"/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0000" y="2837105"/>
            <a:ext cx="9073650" cy="84687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 eller namn på presentatör</a:t>
            </a:r>
          </a:p>
        </p:txBody>
      </p:sp>
      <p:sp>
        <p:nvSpPr>
          <p:cNvPr id="6" name="Datum för presentation">
            <a:extLst>
              <a:ext uri="{FF2B5EF4-FFF2-40B4-BE49-F238E27FC236}">
                <a16:creationId xmlns:a16="http://schemas.microsoft.com/office/drawing/2014/main" id="{77D137F8-D0E5-4846-93B8-A45B22BBE5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450" y="6312037"/>
            <a:ext cx="2473150" cy="2880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39713" indent="0">
              <a:buNone/>
              <a:defRPr/>
            </a:lvl5pPr>
          </a:lstStyle>
          <a:p>
            <a:pPr lvl="0"/>
            <a:r>
              <a:rPr lang="sv-SE" dirty="0"/>
              <a:t>Klicka och skriv datum</a:t>
            </a:r>
          </a:p>
        </p:txBody>
      </p:sp>
    </p:spTree>
    <p:extLst>
      <p:ext uri="{BB962C8B-B14F-4D97-AF65-F5344CB8AC3E}">
        <p14:creationId xmlns:p14="http://schemas.microsoft.com/office/powerpoint/2010/main" val="295051540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m foto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1AC4039-3B29-4214-ACC9-36F0FC2AB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01652" y="-1095"/>
            <a:ext cx="489034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36361" y="365760"/>
            <a:ext cx="3810347" cy="1788160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36361" y="2377440"/>
            <a:ext cx="3810347" cy="178816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 eller namn på presentatör</a:t>
            </a:r>
          </a:p>
        </p:txBody>
      </p:sp>
      <p:sp>
        <p:nvSpPr>
          <p:cNvPr id="12" name="Datum för presentation">
            <a:extLst>
              <a:ext uri="{FF2B5EF4-FFF2-40B4-BE49-F238E27FC236}">
                <a16:creationId xmlns:a16="http://schemas.microsoft.com/office/drawing/2014/main" id="{436EEB44-D9ED-4CD6-B497-E7521393A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4370" y="6311011"/>
            <a:ext cx="2212368" cy="2880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39713" indent="0">
              <a:buNone/>
              <a:defRPr/>
            </a:lvl5pPr>
          </a:lstStyle>
          <a:p>
            <a:pPr lvl="0"/>
            <a:r>
              <a:rPr lang="sv-SE" dirty="0"/>
              <a:t>Klicka och skriv datum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CDF3493E-518E-45EF-A49B-F82F3FA4C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301653" cy="6858000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Markera bildplatshållaren och infoga önskad bild</a:t>
            </a:r>
          </a:p>
        </p:txBody>
      </p:sp>
      <p:sp>
        <p:nvSpPr>
          <p:cNvPr id="11" name="Designelement">
            <a:extLst>
              <a:ext uri="{FF2B5EF4-FFF2-40B4-BE49-F238E27FC236}">
                <a16:creationId xmlns:a16="http://schemas.microsoft.com/office/drawing/2014/main" id="{043CE9D1-6E4C-4CAB-A0C2-A3DCFAA84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01651" y="0"/>
            <a:ext cx="4345057" cy="4383981"/>
          </a:xfrm>
          <a:custGeom>
            <a:avLst/>
            <a:gdLst>
              <a:gd name="connsiteX0" fmla="*/ 1143739 w 6425711"/>
              <a:gd name="connsiteY0" fmla="*/ 1351755 h 6483274"/>
              <a:gd name="connsiteX1" fmla="*/ 0 w 6425711"/>
              <a:gd name="connsiteY1" fmla="*/ 1129129 h 6483274"/>
              <a:gd name="connsiteX2" fmla="*/ 0 w 6425711"/>
              <a:gd name="connsiteY2" fmla="*/ 855021 h 6483274"/>
              <a:gd name="connsiteX3" fmla="*/ 417423 w 6425711"/>
              <a:gd name="connsiteY3" fmla="*/ 936419 h 6483274"/>
              <a:gd name="connsiteX4" fmla="*/ 0 w 6425711"/>
              <a:gd name="connsiteY4" fmla="*/ 460557 h 6483274"/>
              <a:gd name="connsiteX5" fmla="*/ 0 w 6425711"/>
              <a:gd name="connsiteY5" fmla="*/ 52178 h 6483274"/>
              <a:gd name="connsiteX6" fmla="*/ 1143739 w 6425711"/>
              <a:gd name="connsiteY6" fmla="*/ 1351755 h 6483274"/>
              <a:gd name="connsiteX7" fmla="*/ 0 w 6425711"/>
              <a:gd name="connsiteY7" fmla="*/ 2112160 h 6483274"/>
              <a:gd name="connsiteX8" fmla="*/ 0 w 6425711"/>
              <a:gd name="connsiteY8" fmla="*/ 2390442 h 6483274"/>
              <a:gd name="connsiteX9" fmla="*/ 417423 w 6425711"/>
              <a:gd name="connsiteY9" fmla="*/ 2308349 h 6483274"/>
              <a:gd name="connsiteX10" fmla="*/ 0 w 6425711"/>
              <a:gd name="connsiteY10" fmla="*/ 2782820 h 6483274"/>
              <a:gd name="connsiteX11" fmla="*/ 0 w 6425711"/>
              <a:gd name="connsiteY11" fmla="*/ 3191199 h 6483274"/>
              <a:gd name="connsiteX12" fmla="*/ 1143739 w 6425711"/>
              <a:gd name="connsiteY12" fmla="*/ 1891622 h 6483274"/>
              <a:gd name="connsiteX13" fmla="*/ 4140140 w 6425711"/>
              <a:gd name="connsiteY13" fmla="*/ 672747 h 6483274"/>
              <a:gd name="connsiteX14" fmla="*/ 2793951 w 6425711"/>
              <a:gd name="connsiteY14" fmla="*/ 936419 h 6483274"/>
              <a:gd name="connsiteX15" fmla="*/ 3616971 w 6425711"/>
              <a:gd name="connsiteY15" fmla="*/ 0 h 6483274"/>
              <a:gd name="connsiteX16" fmla="*/ 3258682 w 6425711"/>
              <a:gd name="connsiteY16" fmla="*/ 0 h 6483274"/>
              <a:gd name="connsiteX17" fmla="*/ 2069027 w 6425711"/>
              <a:gd name="connsiteY17" fmla="*/ 1351755 h 6483274"/>
              <a:gd name="connsiteX18" fmla="*/ 4193014 w 6425711"/>
              <a:gd name="connsiteY18" fmla="*/ 934332 h 6483274"/>
              <a:gd name="connsiteX19" fmla="*/ 4958290 w 6425711"/>
              <a:gd name="connsiteY19" fmla="*/ 372202 h 6483274"/>
              <a:gd name="connsiteX20" fmla="*/ 5412585 w 6425711"/>
              <a:gd name="connsiteY20" fmla="*/ 0 h 6483274"/>
              <a:gd name="connsiteX21" fmla="*/ 4957594 w 6425711"/>
              <a:gd name="connsiteY21" fmla="*/ 0 h 6483274"/>
              <a:gd name="connsiteX22" fmla="*/ 4140140 w 6425711"/>
              <a:gd name="connsiteY22" fmla="*/ 672747 h 6483274"/>
              <a:gd name="connsiteX23" fmla="*/ 1977194 w 6425711"/>
              <a:gd name="connsiteY23" fmla="*/ 0 h 6483274"/>
              <a:gd name="connsiteX24" fmla="*/ 1692650 w 6425711"/>
              <a:gd name="connsiteY24" fmla="*/ 0 h 6483274"/>
              <a:gd name="connsiteX25" fmla="*/ 1606383 w 6425711"/>
              <a:gd name="connsiteY25" fmla="*/ 252541 h 6483274"/>
              <a:gd name="connsiteX26" fmla="*/ 1519420 w 6425711"/>
              <a:gd name="connsiteY26" fmla="*/ 0 h 6483274"/>
              <a:gd name="connsiteX27" fmla="*/ 1234876 w 6425711"/>
              <a:gd name="connsiteY27" fmla="*/ 0 h 6483274"/>
              <a:gd name="connsiteX28" fmla="*/ 1605687 w 6425711"/>
              <a:gd name="connsiteY28" fmla="*/ 1081821 h 6483274"/>
              <a:gd name="connsiteX29" fmla="*/ 1977194 w 6425711"/>
              <a:gd name="connsiteY29" fmla="*/ 0 h 6483274"/>
              <a:gd name="connsiteX30" fmla="*/ 6425532 w 6425711"/>
              <a:gd name="connsiteY30" fmla="*/ 861978 h 6483274"/>
              <a:gd name="connsiteX31" fmla="*/ 5863402 w 6425711"/>
              <a:gd name="connsiteY31" fmla="*/ 525953 h 6483274"/>
              <a:gd name="connsiteX32" fmla="*/ 6024805 w 6425711"/>
              <a:gd name="connsiteY32" fmla="*/ 0 h 6483274"/>
              <a:gd name="connsiteX33" fmla="*/ 5752785 w 6425711"/>
              <a:gd name="connsiteY33" fmla="*/ 0 h 6483274"/>
              <a:gd name="connsiteX34" fmla="*/ 5370843 w 6425711"/>
              <a:gd name="connsiteY34" fmla="*/ 772928 h 6483274"/>
              <a:gd name="connsiteX35" fmla="*/ 6152120 w 6425711"/>
              <a:gd name="connsiteY35" fmla="*/ 932245 h 6483274"/>
              <a:gd name="connsiteX36" fmla="*/ 5228223 w 6425711"/>
              <a:gd name="connsiteY36" fmla="*/ 1620993 h 6483274"/>
              <a:gd name="connsiteX37" fmla="*/ 6152120 w 6425711"/>
              <a:gd name="connsiteY37" fmla="*/ 2309741 h 6483274"/>
              <a:gd name="connsiteX38" fmla="*/ 5370843 w 6425711"/>
              <a:gd name="connsiteY38" fmla="*/ 2469057 h 6483274"/>
              <a:gd name="connsiteX39" fmla="*/ 5764612 w 6425711"/>
              <a:gd name="connsiteY39" fmla="*/ 3367908 h 6483274"/>
              <a:gd name="connsiteX40" fmla="*/ 4957594 w 6425711"/>
              <a:gd name="connsiteY40" fmla="*/ 2867696 h 6483274"/>
              <a:gd name="connsiteX41" fmla="*/ 4192318 w 6425711"/>
              <a:gd name="connsiteY41" fmla="*/ 2304871 h 6483274"/>
              <a:gd name="connsiteX42" fmla="*/ 2068331 w 6425711"/>
              <a:gd name="connsiteY42" fmla="*/ 1887448 h 6483274"/>
              <a:gd name="connsiteX43" fmla="*/ 3487569 w 6425711"/>
              <a:gd name="connsiteY43" fmla="*/ 3501483 h 6483274"/>
              <a:gd name="connsiteX44" fmla="*/ 4348852 w 6425711"/>
              <a:gd name="connsiteY44" fmla="*/ 3874381 h 6483274"/>
              <a:gd name="connsiteX45" fmla="*/ 5205265 w 6425711"/>
              <a:gd name="connsiteY45" fmla="*/ 4337025 h 6483274"/>
              <a:gd name="connsiteX46" fmla="*/ 4236844 w 6425711"/>
              <a:gd name="connsiteY46" fmla="*/ 4436511 h 6483274"/>
              <a:gd name="connsiteX47" fmla="*/ 4495646 w 6425711"/>
              <a:gd name="connsiteY47" fmla="*/ 5196916 h 6483274"/>
              <a:gd name="connsiteX48" fmla="*/ 3442348 w 6425711"/>
              <a:gd name="connsiteY48" fmla="*/ 4766970 h 6483274"/>
              <a:gd name="connsiteX49" fmla="*/ 3289989 w 6425711"/>
              <a:gd name="connsiteY49" fmla="*/ 5899578 h 6483274"/>
              <a:gd name="connsiteX50" fmla="*/ 2752209 w 6425711"/>
              <a:gd name="connsiteY50" fmla="*/ 5287358 h 6483274"/>
              <a:gd name="connsiteX51" fmla="*/ 2173383 w 6425711"/>
              <a:gd name="connsiteY51" fmla="*/ 6088810 h 6483274"/>
              <a:gd name="connsiteX52" fmla="*/ 2198428 w 6425711"/>
              <a:gd name="connsiteY52" fmla="*/ 5114823 h 6483274"/>
              <a:gd name="connsiteX53" fmla="*/ 2300001 w 6425711"/>
              <a:gd name="connsiteY53" fmla="*/ 4190927 h 6483274"/>
              <a:gd name="connsiteX54" fmla="*/ 1604296 w 6425711"/>
              <a:gd name="connsiteY54" fmla="*/ 2162251 h 6483274"/>
              <a:gd name="connsiteX55" fmla="*/ 908591 w 6425711"/>
              <a:gd name="connsiteY55" fmla="*/ 4190927 h 6483274"/>
              <a:gd name="connsiteX56" fmla="*/ 1010859 w 6425711"/>
              <a:gd name="connsiteY56" fmla="*/ 5115519 h 6483274"/>
              <a:gd name="connsiteX57" fmla="*/ 1035209 w 6425711"/>
              <a:gd name="connsiteY57" fmla="*/ 6089506 h 6483274"/>
              <a:gd name="connsiteX58" fmla="*/ 460557 w 6425711"/>
              <a:gd name="connsiteY58" fmla="*/ 5287358 h 6483274"/>
              <a:gd name="connsiteX59" fmla="*/ 0 w 6425711"/>
              <a:gd name="connsiteY59" fmla="*/ 5873141 h 6483274"/>
              <a:gd name="connsiteX60" fmla="*/ 0 w 6425711"/>
              <a:gd name="connsiteY60" fmla="*/ 6159772 h 6483274"/>
              <a:gd name="connsiteX61" fmla="*/ 427163 w 6425711"/>
              <a:gd name="connsiteY61" fmla="*/ 5840443 h 6483274"/>
              <a:gd name="connsiteX62" fmla="*/ 1168784 w 6425711"/>
              <a:gd name="connsiteY62" fmla="*/ 6483275 h 6483274"/>
              <a:gd name="connsiteX63" fmla="*/ 1168784 w 6425711"/>
              <a:gd name="connsiteY63" fmla="*/ 4275107 h 6483274"/>
              <a:gd name="connsiteX64" fmla="*/ 1607079 w 6425711"/>
              <a:gd name="connsiteY64" fmla="*/ 2989444 h 6483274"/>
              <a:gd name="connsiteX65" fmla="*/ 2045373 w 6425711"/>
              <a:gd name="connsiteY65" fmla="*/ 4275107 h 6483274"/>
              <a:gd name="connsiteX66" fmla="*/ 2045373 w 6425711"/>
              <a:gd name="connsiteY66" fmla="*/ 6483275 h 6483274"/>
              <a:gd name="connsiteX67" fmla="*/ 2782820 w 6425711"/>
              <a:gd name="connsiteY67" fmla="*/ 5843922 h 6483274"/>
              <a:gd name="connsiteX68" fmla="*/ 3363038 w 6425711"/>
              <a:gd name="connsiteY68" fmla="*/ 6178556 h 6483274"/>
              <a:gd name="connsiteX69" fmla="*/ 3772113 w 6425711"/>
              <a:gd name="connsiteY69" fmla="*/ 5349276 h 6483274"/>
              <a:gd name="connsiteX70" fmla="*/ 4691835 w 6425711"/>
              <a:gd name="connsiteY70" fmla="*/ 5404236 h 6483274"/>
              <a:gd name="connsiteX71" fmla="*/ 4691835 w 6425711"/>
              <a:gd name="connsiteY71" fmla="*/ 4748187 h 6483274"/>
              <a:gd name="connsiteX72" fmla="*/ 5603904 w 6425711"/>
              <a:gd name="connsiteY72" fmla="*/ 4428162 h 6483274"/>
              <a:gd name="connsiteX73" fmla="*/ 3685845 w 6425711"/>
              <a:gd name="connsiteY73" fmla="*/ 3330340 h 6483274"/>
              <a:gd name="connsiteX74" fmla="*/ 2793951 w 6425711"/>
              <a:gd name="connsiteY74" fmla="*/ 2304871 h 6483274"/>
              <a:gd name="connsiteX75" fmla="*/ 4140140 w 6425711"/>
              <a:gd name="connsiteY75" fmla="*/ 2569239 h 6483274"/>
              <a:gd name="connsiteX76" fmla="*/ 6037328 w 6425711"/>
              <a:gd name="connsiteY76" fmla="*/ 3680279 h 6483274"/>
              <a:gd name="connsiteX77" fmla="*/ 5863402 w 6425711"/>
              <a:gd name="connsiteY77" fmla="*/ 2715336 h 6483274"/>
              <a:gd name="connsiteX78" fmla="*/ 6425532 w 6425711"/>
              <a:gd name="connsiteY78" fmla="*/ 2380007 h 6483274"/>
              <a:gd name="connsiteX79" fmla="*/ 5892621 w 6425711"/>
              <a:gd name="connsiteY79" fmla="*/ 1620993 h 6483274"/>
              <a:gd name="connsiteX80" fmla="*/ 6425532 w 6425711"/>
              <a:gd name="connsiteY80" fmla="*/ 861978 h 648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425711" h="6483274">
                <a:moveTo>
                  <a:pt x="1143739" y="1351755"/>
                </a:moveTo>
                <a:lnTo>
                  <a:pt x="0" y="1129129"/>
                </a:lnTo>
                <a:lnTo>
                  <a:pt x="0" y="855021"/>
                </a:lnTo>
                <a:lnTo>
                  <a:pt x="417423" y="936419"/>
                </a:lnTo>
                <a:lnTo>
                  <a:pt x="0" y="460557"/>
                </a:lnTo>
                <a:lnTo>
                  <a:pt x="0" y="52178"/>
                </a:lnTo>
                <a:cubicBezTo>
                  <a:pt x="461948" y="578131"/>
                  <a:pt x="1107562" y="1310708"/>
                  <a:pt x="1143739" y="1351755"/>
                </a:cubicBezTo>
                <a:close/>
                <a:moveTo>
                  <a:pt x="0" y="2112160"/>
                </a:moveTo>
                <a:lnTo>
                  <a:pt x="0" y="2390442"/>
                </a:lnTo>
                <a:lnTo>
                  <a:pt x="417423" y="2308349"/>
                </a:lnTo>
                <a:lnTo>
                  <a:pt x="0" y="2782820"/>
                </a:lnTo>
                <a:lnTo>
                  <a:pt x="0" y="3191199"/>
                </a:lnTo>
                <a:cubicBezTo>
                  <a:pt x="461948" y="2665246"/>
                  <a:pt x="1107562" y="1932668"/>
                  <a:pt x="1143739" y="1891622"/>
                </a:cubicBezTo>
                <a:close/>
                <a:moveTo>
                  <a:pt x="4140140" y="672747"/>
                </a:moveTo>
                <a:cubicBezTo>
                  <a:pt x="3758199" y="749274"/>
                  <a:pt x="3147370" y="868240"/>
                  <a:pt x="2793951" y="936419"/>
                </a:cubicBezTo>
                <a:cubicBezTo>
                  <a:pt x="2957442" y="750666"/>
                  <a:pt x="3350515" y="310284"/>
                  <a:pt x="3616971" y="0"/>
                </a:cubicBezTo>
                <a:lnTo>
                  <a:pt x="3258682" y="0"/>
                </a:lnTo>
                <a:cubicBezTo>
                  <a:pt x="2794647" y="528736"/>
                  <a:pt x="2106595" y="1309317"/>
                  <a:pt x="2069027" y="1351755"/>
                </a:cubicBezTo>
                <a:cubicBezTo>
                  <a:pt x="2138597" y="1338536"/>
                  <a:pt x="3574532" y="1060254"/>
                  <a:pt x="4193014" y="934332"/>
                </a:cubicBezTo>
                <a:cubicBezTo>
                  <a:pt x="4505386" y="871718"/>
                  <a:pt x="4734968" y="617786"/>
                  <a:pt x="4958290" y="372202"/>
                </a:cubicBezTo>
                <a:cubicBezTo>
                  <a:pt x="5079895" y="215638"/>
                  <a:pt x="5235159" y="88431"/>
                  <a:pt x="5412585" y="0"/>
                </a:cubicBezTo>
                <a:lnTo>
                  <a:pt x="4957594" y="0"/>
                </a:lnTo>
                <a:cubicBezTo>
                  <a:pt x="4720359" y="230278"/>
                  <a:pt x="4542258" y="498820"/>
                  <a:pt x="4140140" y="672747"/>
                </a:cubicBezTo>
                <a:close/>
                <a:moveTo>
                  <a:pt x="1977194" y="0"/>
                </a:moveTo>
                <a:lnTo>
                  <a:pt x="1692650" y="0"/>
                </a:lnTo>
                <a:lnTo>
                  <a:pt x="1606383" y="252541"/>
                </a:lnTo>
                <a:cubicBezTo>
                  <a:pt x="1580642" y="178796"/>
                  <a:pt x="1551422" y="92529"/>
                  <a:pt x="1519420" y="0"/>
                </a:cubicBezTo>
                <a:lnTo>
                  <a:pt x="1234876" y="0"/>
                </a:lnTo>
                <a:lnTo>
                  <a:pt x="1605687" y="1081821"/>
                </a:lnTo>
                <a:cubicBezTo>
                  <a:pt x="1618906" y="1043557"/>
                  <a:pt x="1794919" y="531519"/>
                  <a:pt x="1977194" y="0"/>
                </a:cubicBezTo>
                <a:close/>
                <a:moveTo>
                  <a:pt x="6425532" y="861978"/>
                </a:moveTo>
                <a:cubicBezTo>
                  <a:pt x="6326046" y="647006"/>
                  <a:pt x="6067939" y="556564"/>
                  <a:pt x="5863402" y="525953"/>
                </a:cubicBezTo>
                <a:cubicBezTo>
                  <a:pt x="5939486" y="358264"/>
                  <a:pt x="5993730" y="181502"/>
                  <a:pt x="6024805" y="0"/>
                </a:cubicBezTo>
                <a:lnTo>
                  <a:pt x="5752785" y="0"/>
                </a:lnTo>
                <a:cubicBezTo>
                  <a:pt x="5692989" y="285833"/>
                  <a:pt x="5561565" y="551792"/>
                  <a:pt x="5370843" y="772928"/>
                </a:cubicBezTo>
                <a:cubicBezTo>
                  <a:pt x="5603904" y="764580"/>
                  <a:pt x="6042894" y="784755"/>
                  <a:pt x="6152120" y="932245"/>
                </a:cubicBezTo>
                <a:cubicBezTo>
                  <a:pt x="6142380" y="1177829"/>
                  <a:pt x="5608774" y="1513854"/>
                  <a:pt x="5228223" y="1620993"/>
                </a:cubicBezTo>
                <a:cubicBezTo>
                  <a:pt x="5608774" y="1727435"/>
                  <a:pt x="6143076" y="2064852"/>
                  <a:pt x="6152120" y="2309741"/>
                </a:cubicBezTo>
                <a:cubicBezTo>
                  <a:pt x="6043590" y="2457230"/>
                  <a:pt x="5603208" y="2476710"/>
                  <a:pt x="5370843" y="2469057"/>
                </a:cubicBezTo>
                <a:cubicBezTo>
                  <a:pt x="5586512" y="2696552"/>
                  <a:pt x="5768786" y="3132759"/>
                  <a:pt x="5764612" y="3367908"/>
                </a:cubicBezTo>
                <a:cubicBezTo>
                  <a:pt x="5445830" y="3299573"/>
                  <a:pt x="5160617" y="3122790"/>
                  <a:pt x="4957594" y="2867696"/>
                </a:cubicBezTo>
                <a:cubicBezTo>
                  <a:pt x="4734968" y="2622112"/>
                  <a:pt x="4505386" y="2367484"/>
                  <a:pt x="4192318" y="2304871"/>
                </a:cubicBezTo>
                <a:cubicBezTo>
                  <a:pt x="3573837" y="2181731"/>
                  <a:pt x="2135815" y="1903449"/>
                  <a:pt x="2068331" y="1887448"/>
                </a:cubicBezTo>
                <a:cubicBezTo>
                  <a:pt x="2112856" y="1937538"/>
                  <a:pt x="3072929" y="3026317"/>
                  <a:pt x="3487569" y="3501483"/>
                </a:cubicBezTo>
                <a:cubicBezTo>
                  <a:pt x="3696281" y="3736631"/>
                  <a:pt x="4026045" y="3806898"/>
                  <a:pt x="4348852" y="3874381"/>
                </a:cubicBezTo>
                <a:cubicBezTo>
                  <a:pt x="4667485" y="3898731"/>
                  <a:pt x="5057775" y="4138053"/>
                  <a:pt x="5205265" y="4337025"/>
                </a:cubicBezTo>
                <a:cubicBezTo>
                  <a:pt x="5006989" y="4453903"/>
                  <a:pt x="4538084" y="4508864"/>
                  <a:pt x="4236844" y="4436511"/>
                </a:cubicBezTo>
                <a:cubicBezTo>
                  <a:pt x="4359983" y="4635482"/>
                  <a:pt x="4567304" y="5034817"/>
                  <a:pt x="4495646" y="5196916"/>
                </a:cubicBezTo>
                <a:cubicBezTo>
                  <a:pt x="4261193" y="5318664"/>
                  <a:pt x="3742893" y="5062645"/>
                  <a:pt x="3442348" y="4766970"/>
                </a:cubicBezTo>
                <a:cubicBezTo>
                  <a:pt x="3547400" y="5174653"/>
                  <a:pt x="3507049" y="5761133"/>
                  <a:pt x="3289989" y="5899578"/>
                </a:cubicBezTo>
                <a:cubicBezTo>
                  <a:pt x="3108410" y="5878011"/>
                  <a:pt x="2863522" y="5496069"/>
                  <a:pt x="2752209" y="5287358"/>
                </a:cubicBezTo>
                <a:cubicBezTo>
                  <a:pt x="2663159" y="5589294"/>
                  <a:pt x="2378615" y="5970540"/>
                  <a:pt x="2173383" y="6088810"/>
                </a:cubicBezTo>
                <a:cubicBezTo>
                  <a:pt x="2077375" y="5859923"/>
                  <a:pt x="2061374" y="5402845"/>
                  <a:pt x="2198428" y="5114823"/>
                </a:cubicBezTo>
                <a:cubicBezTo>
                  <a:pt x="2297914" y="4807321"/>
                  <a:pt x="2400878" y="4488688"/>
                  <a:pt x="2300001" y="4190927"/>
                </a:cubicBezTo>
                <a:cubicBezTo>
                  <a:pt x="2097551" y="3590533"/>
                  <a:pt x="1627950" y="2226256"/>
                  <a:pt x="1604296" y="2162251"/>
                </a:cubicBezTo>
                <a:cubicBezTo>
                  <a:pt x="1582729" y="2226256"/>
                  <a:pt x="1117302" y="3591229"/>
                  <a:pt x="908591" y="4190927"/>
                </a:cubicBezTo>
                <a:cubicBezTo>
                  <a:pt x="808409" y="4489384"/>
                  <a:pt x="908591" y="4807321"/>
                  <a:pt x="1010859" y="5115519"/>
                </a:cubicBezTo>
                <a:cubicBezTo>
                  <a:pt x="1150000" y="5408410"/>
                  <a:pt x="1131216" y="5859923"/>
                  <a:pt x="1035209" y="6089506"/>
                </a:cubicBezTo>
                <a:cubicBezTo>
                  <a:pt x="834846" y="5969844"/>
                  <a:pt x="549607" y="5588598"/>
                  <a:pt x="460557" y="5287358"/>
                </a:cubicBezTo>
                <a:cubicBezTo>
                  <a:pt x="364549" y="5468241"/>
                  <a:pt x="169056" y="5774351"/>
                  <a:pt x="0" y="5873141"/>
                </a:cubicBezTo>
                <a:lnTo>
                  <a:pt x="0" y="6159772"/>
                </a:lnTo>
                <a:cubicBezTo>
                  <a:pt x="182275" y="6108985"/>
                  <a:pt x="340200" y="5951060"/>
                  <a:pt x="427163" y="5840443"/>
                </a:cubicBezTo>
                <a:cubicBezTo>
                  <a:pt x="775015" y="6311436"/>
                  <a:pt x="973987" y="6360135"/>
                  <a:pt x="1168784" y="6483275"/>
                </a:cubicBezTo>
                <a:cubicBezTo>
                  <a:pt x="1715609" y="5412585"/>
                  <a:pt x="1077647" y="5146130"/>
                  <a:pt x="1168784" y="4275107"/>
                </a:cubicBezTo>
                <a:cubicBezTo>
                  <a:pt x="1284967" y="3927255"/>
                  <a:pt x="1468633" y="3392257"/>
                  <a:pt x="1607079" y="2989444"/>
                </a:cubicBezTo>
                <a:cubicBezTo>
                  <a:pt x="1723261" y="3327557"/>
                  <a:pt x="1922929" y="3911253"/>
                  <a:pt x="2045373" y="4275107"/>
                </a:cubicBezTo>
                <a:cubicBezTo>
                  <a:pt x="2133032" y="5139173"/>
                  <a:pt x="1500636" y="5432760"/>
                  <a:pt x="2045373" y="6483275"/>
                </a:cubicBezTo>
                <a:cubicBezTo>
                  <a:pt x="2238083" y="6360831"/>
                  <a:pt x="2434968" y="6310740"/>
                  <a:pt x="2782820" y="5843922"/>
                </a:cubicBezTo>
                <a:cubicBezTo>
                  <a:pt x="2893437" y="5983063"/>
                  <a:pt x="3119541" y="6202906"/>
                  <a:pt x="3363038" y="6178556"/>
                </a:cubicBezTo>
                <a:cubicBezTo>
                  <a:pt x="3571750" y="6063765"/>
                  <a:pt x="3751937" y="5785483"/>
                  <a:pt x="3772113" y="5349276"/>
                </a:cubicBezTo>
                <a:cubicBezTo>
                  <a:pt x="4156838" y="5548247"/>
                  <a:pt x="4487297" y="5530159"/>
                  <a:pt x="4691835" y="5404236"/>
                </a:cubicBezTo>
                <a:cubicBezTo>
                  <a:pt x="4826106" y="5212222"/>
                  <a:pt x="4771841" y="4942984"/>
                  <a:pt x="4691835" y="4748187"/>
                </a:cubicBezTo>
                <a:cubicBezTo>
                  <a:pt x="5266487" y="4678616"/>
                  <a:pt x="5404237" y="4535301"/>
                  <a:pt x="5603904" y="4428162"/>
                </a:cubicBezTo>
                <a:cubicBezTo>
                  <a:pt x="4964551" y="3420086"/>
                  <a:pt x="4388508" y="3838900"/>
                  <a:pt x="3685845" y="3330340"/>
                </a:cubicBezTo>
                <a:cubicBezTo>
                  <a:pt x="3439566" y="3038839"/>
                  <a:pt x="3031187" y="2574108"/>
                  <a:pt x="2793951" y="2304871"/>
                </a:cubicBezTo>
                <a:cubicBezTo>
                  <a:pt x="3150848" y="2374441"/>
                  <a:pt x="3767938" y="2494102"/>
                  <a:pt x="4140140" y="2569239"/>
                </a:cubicBezTo>
                <a:cubicBezTo>
                  <a:pt x="4918634" y="2905960"/>
                  <a:pt x="4873414" y="3617666"/>
                  <a:pt x="6037328" y="3680279"/>
                </a:cubicBezTo>
                <a:cubicBezTo>
                  <a:pt x="6032458" y="3452784"/>
                  <a:pt x="6092289" y="3253116"/>
                  <a:pt x="5863402" y="2715336"/>
                </a:cubicBezTo>
                <a:cubicBezTo>
                  <a:pt x="6067939" y="2684726"/>
                  <a:pt x="6326046" y="2594980"/>
                  <a:pt x="6425532" y="2380007"/>
                </a:cubicBezTo>
                <a:cubicBezTo>
                  <a:pt x="6431793" y="2146946"/>
                  <a:pt x="6274564" y="1861707"/>
                  <a:pt x="5892621" y="1620993"/>
                </a:cubicBezTo>
                <a:cubicBezTo>
                  <a:pt x="6275259" y="1380279"/>
                  <a:pt x="6431793" y="1095040"/>
                  <a:pt x="6425532" y="861978"/>
                </a:cubicBezTo>
                <a:close/>
              </a:path>
            </a:pathLst>
          </a:custGeom>
          <a:solidFill>
            <a:srgbClr val="FFFFFF">
              <a:alpha val="5000"/>
            </a:srgbClr>
          </a:solidFill>
          <a:ln w="69470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grpSp>
        <p:nvGrpSpPr>
          <p:cNvPr id="17" name="Region Östergötland">
            <a:extLst>
              <a:ext uri="{FF2B5EF4-FFF2-40B4-BE49-F238E27FC236}">
                <a16:creationId xmlns:a16="http://schemas.microsoft.com/office/drawing/2014/main" id="{6D8D5605-6781-476B-AC43-4CF08A7DE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74113" y="6231792"/>
            <a:ext cx="1616646" cy="433117"/>
            <a:chOff x="10580645" y="6231792"/>
            <a:chExt cx="1616646" cy="433117"/>
          </a:xfrm>
        </p:grpSpPr>
        <p:sp>
          <p:nvSpPr>
            <p:cNvPr id="18" name="Frihandsfigur: Form 17">
              <a:extLst>
                <a:ext uri="{FF2B5EF4-FFF2-40B4-BE49-F238E27FC236}">
                  <a16:creationId xmlns:a16="http://schemas.microsoft.com/office/drawing/2014/main" id="{43D01E2E-97C2-429C-A7A2-D479ED89CD40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9" name="Frihandsfigur: Form 18">
              <a:extLst>
                <a:ext uri="{FF2B5EF4-FFF2-40B4-BE49-F238E27FC236}">
                  <a16:creationId xmlns:a16="http://schemas.microsoft.com/office/drawing/2014/main" id="{60D36897-49C2-4C1B-A3F2-122CFC666096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  <p:grpSp>
        <p:nvGrpSpPr>
          <p:cNvPr id="24" name="Folktandvården" hidden="1">
            <a:extLst>
              <a:ext uri="{FF2B5EF4-FFF2-40B4-BE49-F238E27FC236}">
                <a16:creationId xmlns:a16="http://schemas.microsoft.com/office/drawing/2014/main" id="{2ABEE15F-C77A-4CBC-89DB-F20690CD03FA}"/>
              </a:ext>
            </a:extLst>
          </p:cNvPr>
          <p:cNvGrpSpPr/>
          <p:nvPr userDrawn="1"/>
        </p:nvGrpSpPr>
        <p:grpSpPr>
          <a:xfrm>
            <a:off x="9987525" y="6231440"/>
            <a:ext cx="2204474" cy="433293"/>
            <a:chOff x="9987525" y="6231440"/>
            <a:chExt cx="2204474" cy="433293"/>
          </a:xfrm>
        </p:grpSpPr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5031865A-FE93-469C-A66F-4503FB18A6D3}"/>
                </a:ext>
              </a:extLst>
            </p:cNvPr>
            <p:cNvSpPr/>
            <p:nvPr userDrawn="1"/>
          </p:nvSpPr>
          <p:spPr>
            <a:xfrm>
              <a:off x="11604170" y="6231440"/>
              <a:ext cx="587829" cy="433117"/>
            </a:xfrm>
            <a:prstGeom prst="rect">
              <a:avLst/>
            </a:pr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6" name="Frihandsfigur: Form 25">
              <a:extLst>
                <a:ext uri="{FF2B5EF4-FFF2-40B4-BE49-F238E27FC236}">
                  <a16:creationId xmlns:a16="http://schemas.microsoft.com/office/drawing/2014/main" id="{5CD42E06-9AA9-47A9-A075-CBCCBF4B4F72}"/>
                </a:ext>
              </a:extLst>
            </p:cNvPr>
            <p:cNvSpPr/>
            <p:nvPr userDrawn="1"/>
          </p:nvSpPr>
          <p:spPr>
            <a:xfrm>
              <a:off x="9987525" y="6231616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A7B6ACAF-E00C-41A1-AD37-0CBAFB15C2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71462" y="6301064"/>
              <a:ext cx="1832076" cy="305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796601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m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1AC4039-3B29-4214-ACC9-36F0FC2AB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16905"/>
            <a:ext cx="12192000" cy="23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Datum för presentation">
            <a:extLst>
              <a:ext uri="{FF2B5EF4-FFF2-40B4-BE49-F238E27FC236}">
                <a16:creationId xmlns:a16="http://schemas.microsoft.com/office/drawing/2014/main" id="{436EEB44-D9ED-4CD6-B497-E7521393A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9900" y="4651546"/>
            <a:ext cx="2160000" cy="288000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39713" indent="0">
              <a:buNone/>
              <a:defRPr/>
            </a:lvl5pPr>
          </a:lstStyle>
          <a:p>
            <a:pPr lvl="0"/>
            <a:r>
              <a:rPr lang="sv-SE" dirty="0"/>
              <a:t>Klicka och skriv datum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CDF3493E-518E-45EF-A49B-F82F3FA4C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4518000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Markera bildplatshållaren och infoga önskad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4709" y="4659923"/>
            <a:ext cx="9092995" cy="785446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709" y="5574439"/>
            <a:ext cx="9092995" cy="65692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 eller namn på presentatör</a:t>
            </a:r>
          </a:p>
        </p:txBody>
      </p:sp>
      <p:grpSp>
        <p:nvGrpSpPr>
          <p:cNvPr id="16" name="Region Östergötland">
            <a:extLst>
              <a:ext uri="{FF2B5EF4-FFF2-40B4-BE49-F238E27FC236}">
                <a16:creationId xmlns:a16="http://schemas.microsoft.com/office/drawing/2014/main" id="{EC3CEBBE-EAE5-46D3-9D82-C51D007C4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74113" y="6231792"/>
            <a:ext cx="1616646" cy="433117"/>
            <a:chOff x="10580645" y="6231792"/>
            <a:chExt cx="1616646" cy="433117"/>
          </a:xfrm>
        </p:grpSpPr>
        <p:sp>
          <p:nvSpPr>
            <p:cNvPr id="17" name="Frihandsfigur: Form 16">
              <a:extLst>
                <a:ext uri="{FF2B5EF4-FFF2-40B4-BE49-F238E27FC236}">
                  <a16:creationId xmlns:a16="http://schemas.microsoft.com/office/drawing/2014/main" id="{927FB3D0-70F4-4150-8400-C2E42B255E32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8" name="Frihandsfigur: Form 17">
              <a:extLst>
                <a:ext uri="{FF2B5EF4-FFF2-40B4-BE49-F238E27FC236}">
                  <a16:creationId xmlns:a16="http://schemas.microsoft.com/office/drawing/2014/main" id="{41929D1F-3039-4760-8186-90020A1E8F7B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  <p:grpSp>
        <p:nvGrpSpPr>
          <p:cNvPr id="19" name="Folktandvården" hidden="1">
            <a:extLst>
              <a:ext uri="{FF2B5EF4-FFF2-40B4-BE49-F238E27FC236}">
                <a16:creationId xmlns:a16="http://schemas.microsoft.com/office/drawing/2014/main" id="{CB1505E5-50E5-4EC9-9FF6-0373F4F0F8ED}"/>
              </a:ext>
            </a:extLst>
          </p:cNvPr>
          <p:cNvGrpSpPr/>
          <p:nvPr userDrawn="1"/>
        </p:nvGrpSpPr>
        <p:grpSpPr>
          <a:xfrm>
            <a:off x="9987525" y="6231440"/>
            <a:ext cx="2204474" cy="433293"/>
            <a:chOff x="9987525" y="6231440"/>
            <a:chExt cx="2204474" cy="433293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6825D4B3-1153-4A27-A191-5CF8CE582538}"/>
                </a:ext>
              </a:extLst>
            </p:cNvPr>
            <p:cNvSpPr/>
            <p:nvPr userDrawn="1"/>
          </p:nvSpPr>
          <p:spPr>
            <a:xfrm>
              <a:off x="11604170" y="6231440"/>
              <a:ext cx="587829" cy="433117"/>
            </a:xfrm>
            <a:prstGeom prst="rect">
              <a:avLst/>
            </a:pr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1" name="Frihandsfigur: Form 20">
              <a:extLst>
                <a:ext uri="{FF2B5EF4-FFF2-40B4-BE49-F238E27FC236}">
                  <a16:creationId xmlns:a16="http://schemas.microsoft.com/office/drawing/2014/main" id="{733CB4E6-6D27-4478-8C94-EE4CEB03065A}"/>
                </a:ext>
              </a:extLst>
            </p:cNvPr>
            <p:cNvSpPr/>
            <p:nvPr userDrawn="1"/>
          </p:nvSpPr>
          <p:spPr>
            <a:xfrm>
              <a:off x="9987525" y="6231616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pic>
          <p:nvPicPr>
            <p:cNvPr id="22" name="Bild 21">
              <a:extLst>
                <a:ext uri="{FF2B5EF4-FFF2-40B4-BE49-F238E27FC236}">
                  <a16:creationId xmlns:a16="http://schemas.microsoft.com/office/drawing/2014/main" id="{E824F4AB-10C3-4CFA-9E4C-AF9E9E011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71462" y="6301064"/>
              <a:ext cx="1832076" cy="305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814843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på bak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175A820-5952-4495-B707-4DD695C79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5599"/>
            <a:ext cx="12192000" cy="44258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427E91-5AB5-49BF-830C-A19C6A5A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8300"/>
            <a:ext cx="9930000" cy="94987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1D96D2-CE5B-4DB9-90E8-B6EBAEC8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innehåll 4">
            <a:extLst>
              <a:ext uri="{FF2B5EF4-FFF2-40B4-BE49-F238E27FC236}">
                <a16:creationId xmlns:a16="http://schemas.microsoft.com/office/drawing/2014/main" id="{96CE93CC-1359-4CCF-A9A7-0D4D54F8EA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20850" y="1804775"/>
            <a:ext cx="8758238" cy="40671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119649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, 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6F2706FC-BC58-4896-B7C3-C5517CE50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79999"/>
            <a:ext cx="5871000" cy="587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27B897B-5996-4908-A7A9-75583FFA4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1000" y="179999"/>
            <a:ext cx="5871000" cy="5871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8300"/>
            <a:ext cx="5151600" cy="94987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805600"/>
            <a:ext cx="5151600" cy="40602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1000" y="1805599"/>
            <a:ext cx="5151600" cy="40602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7AF83559-D40C-4749-82F6-0DB5F9D8B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1000" y="368300"/>
            <a:ext cx="5151600" cy="949325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>
              <a:defRPr sz="2800" b="1"/>
            </a:lvl2pPr>
            <a:lvl3pPr>
              <a:defRPr sz="2800" b="1"/>
            </a:lvl3pPr>
            <a:lvl4pPr>
              <a:defRPr sz="2800" b="1"/>
            </a:lvl4pPr>
            <a:lvl5pPr>
              <a:defRPr sz="2800"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9912452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bilder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6F2706FC-BC58-4896-B7C3-C5517CE50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79999"/>
            <a:ext cx="7023714" cy="587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8300"/>
            <a:ext cx="6298422" cy="94987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805600"/>
            <a:ext cx="6298422" cy="40602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4C6E1B76-2B7B-4533-BF68-0C133455A6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99006" y="180001"/>
            <a:ext cx="4711032" cy="28906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27" name="Platshållare för bild 5">
            <a:extLst>
              <a:ext uri="{FF2B5EF4-FFF2-40B4-BE49-F238E27FC236}">
                <a16:creationId xmlns:a16="http://schemas.microsoft.com/office/drawing/2014/main" id="{4BA08390-5407-41BB-A6E1-93228F6945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99006" y="3160638"/>
            <a:ext cx="4711032" cy="2890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</p:spTree>
    <p:extLst>
      <p:ext uri="{BB962C8B-B14F-4D97-AF65-F5344CB8AC3E}">
        <p14:creationId xmlns:p14="http://schemas.microsoft.com/office/powerpoint/2010/main" val="197827432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568412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 27">
            <a:extLst>
              <a:ext uri="{FF2B5EF4-FFF2-40B4-BE49-F238E27FC236}">
                <a16:creationId xmlns:a16="http://schemas.microsoft.com/office/drawing/2014/main" id="{82F502DB-62BC-4595-9412-35FEB7D21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88364" y="193880"/>
            <a:ext cx="7021674" cy="585669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>
                <a:lumMod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8363" y="538265"/>
            <a:ext cx="6304212" cy="515057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F2706FC-BC58-4896-B7C3-C5517CE50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79132"/>
            <a:ext cx="4711032" cy="587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76" y="367433"/>
            <a:ext cx="3995679" cy="94987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833C6326-9831-45CF-A535-BA73CABAD9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426" y="1804732"/>
            <a:ext cx="4007530" cy="4060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784361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, tre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6F2706FC-BC58-4896-B7C3-C5517CE50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765" y="1625599"/>
            <a:ext cx="3823200" cy="44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C60FFDE-A795-44FD-A769-66352A9DF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84400" y="1625599"/>
            <a:ext cx="3823200" cy="44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9448848C-A6F8-4EC3-8762-6984ABE2E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90000" y="1625599"/>
            <a:ext cx="3823200" cy="44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68300"/>
            <a:ext cx="9613651" cy="94987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365" y="1877599"/>
            <a:ext cx="3312000" cy="392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0000" y="1877599"/>
            <a:ext cx="3312000" cy="392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D5EB4125-C3AC-47D1-8DE5-08C035AB3F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45600" y="1877599"/>
            <a:ext cx="3312000" cy="392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1881611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D4976B72-E8DF-4CE5-BA89-B6D8D5DCC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41000" y="179839"/>
            <a:ext cx="5871000" cy="5871601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F2706FC-BC58-4896-B7C3-C5517CE50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80000"/>
            <a:ext cx="5871000" cy="587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68300"/>
            <a:ext cx="5151600" cy="94987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999" y="1805599"/>
            <a:ext cx="5151600" cy="4060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6192468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bilder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2B4D884-57AC-41A5-93B4-E21289DCD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68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620" y="368300"/>
            <a:ext cx="5151600" cy="94987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1618" y="1805599"/>
            <a:ext cx="5151600" cy="4060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48C5DE82-A350-4351-84F6-351AF6FB4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387" y="179388"/>
            <a:ext cx="5787641" cy="2846027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18" name="Platshållare för bild 16">
            <a:extLst>
              <a:ext uri="{FF2B5EF4-FFF2-40B4-BE49-F238E27FC236}">
                <a16:creationId xmlns:a16="http://schemas.microsoft.com/office/drawing/2014/main" id="{1770619A-9F5E-4977-B549-010A443C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79386" y="3204804"/>
            <a:ext cx="5787640" cy="2846028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</p:spTree>
    <p:extLst>
      <p:ext uri="{BB962C8B-B14F-4D97-AF65-F5344CB8AC3E}">
        <p14:creationId xmlns:p14="http://schemas.microsoft.com/office/powerpoint/2010/main" val="156217223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bild 16">
            <a:extLst>
              <a:ext uri="{FF2B5EF4-FFF2-40B4-BE49-F238E27FC236}">
                <a16:creationId xmlns:a16="http://schemas.microsoft.com/office/drawing/2014/main" id="{1770619A-9F5E-4977-B549-010A443C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044" y="179387"/>
            <a:ext cx="5871612" cy="5872053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48C5DE82-A350-4351-84F6-351AF6FB4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388" y="179387"/>
            <a:ext cx="5871612" cy="5872053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</p:spTree>
    <p:extLst>
      <p:ext uri="{BB962C8B-B14F-4D97-AF65-F5344CB8AC3E}">
        <p14:creationId xmlns:p14="http://schemas.microsoft.com/office/powerpoint/2010/main" val="1777045877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27B897B-5996-4908-A7A9-75583FFA4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0388" y="179999"/>
            <a:ext cx="5871612" cy="5871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305" y="368300"/>
            <a:ext cx="5151600" cy="94987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1306" y="1805600"/>
            <a:ext cx="5151600" cy="4060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48C5DE82-A350-4351-84F6-351AF6FB4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388" y="179388"/>
            <a:ext cx="5871612" cy="3154052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18" name="Platshållare för bild 16">
            <a:extLst>
              <a:ext uri="{FF2B5EF4-FFF2-40B4-BE49-F238E27FC236}">
                <a16:creationId xmlns:a16="http://schemas.microsoft.com/office/drawing/2014/main" id="{1770619A-9F5E-4977-B549-010A443C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79388" y="3423440"/>
            <a:ext cx="2628000" cy="2628000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19" name="Platshållare för bild 16">
            <a:extLst>
              <a:ext uri="{FF2B5EF4-FFF2-40B4-BE49-F238E27FC236}">
                <a16:creationId xmlns:a16="http://schemas.microsoft.com/office/drawing/2014/main" id="{D42024DF-84B7-44DE-995F-9E5E2F57F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09239" y="3423440"/>
            <a:ext cx="3141761" cy="2628000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</p:spTree>
    <p:extLst>
      <p:ext uri="{BB962C8B-B14F-4D97-AF65-F5344CB8AC3E}">
        <p14:creationId xmlns:p14="http://schemas.microsoft.com/office/powerpoint/2010/main" val="4107001310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runda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C9EE3652-AEEE-4657-BB2E-3B8E00B65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5600"/>
            <a:ext cx="12192000" cy="4429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368300"/>
            <a:ext cx="11110063" cy="949877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och skriv rubrik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48C5DE82-A350-4351-84F6-351AF6FB4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65432" y="1984233"/>
            <a:ext cx="2343058" cy="2343058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18" name="Platshållare för bild 16">
            <a:extLst>
              <a:ext uri="{FF2B5EF4-FFF2-40B4-BE49-F238E27FC236}">
                <a16:creationId xmlns:a16="http://schemas.microsoft.com/office/drawing/2014/main" id="{1770619A-9F5E-4977-B549-010A443C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26498" y="1984232"/>
            <a:ext cx="2343057" cy="2343057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19" name="Platshållare för bild 16">
            <a:extLst>
              <a:ext uri="{FF2B5EF4-FFF2-40B4-BE49-F238E27FC236}">
                <a16:creationId xmlns:a16="http://schemas.microsoft.com/office/drawing/2014/main" id="{D42024DF-84B7-44DE-995F-9E5E2F57F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87562" y="1984232"/>
            <a:ext cx="2343057" cy="2343057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8" name="Platshållare för text 1">
            <a:extLst>
              <a:ext uri="{FF2B5EF4-FFF2-40B4-BE49-F238E27FC236}">
                <a16:creationId xmlns:a16="http://schemas.microsoft.com/office/drawing/2014/main" id="{C6F066DD-6A33-4AE5-A592-695249B80E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4507292"/>
            <a:ext cx="3223069" cy="136328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300" spc="20" baseline="0">
                <a:solidFill>
                  <a:schemeClr val="bg1"/>
                </a:solidFill>
              </a:defRPr>
            </a:lvl1pPr>
            <a:lvl2pPr marL="234850" indent="0">
              <a:buNone/>
              <a:defRPr sz="1600"/>
            </a:lvl2pPr>
            <a:lvl3pPr marL="503138" indent="0">
              <a:buNone/>
              <a:defRPr sz="1600"/>
            </a:lvl3pPr>
            <a:lvl4pPr marL="756000" indent="0">
              <a:buNone/>
              <a:defRPr sz="1600"/>
            </a:lvl4pPr>
            <a:lvl5pPr marL="1044000" indent="0">
              <a:buNone/>
              <a:defRPr sz="1600"/>
            </a:lvl5pPr>
          </a:lstStyle>
          <a:p>
            <a:pPr lvl="0"/>
            <a:r>
              <a:rPr lang="sv-SE" dirty="0"/>
              <a:t>Klicka och skriv text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3FC9CDCA-C566-4558-9BF3-3D2FD9168A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83868" y="4507292"/>
            <a:ext cx="3223202" cy="136328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300" spc="20" baseline="0">
                <a:solidFill>
                  <a:schemeClr val="bg1"/>
                </a:solidFill>
              </a:defRPr>
            </a:lvl1pPr>
            <a:lvl2pPr marL="234850" indent="0">
              <a:buNone/>
              <a:defRPr sz="1600"/>
            </a:lvl2pPr>
            <a:lvl3pPr marL="503138" indent="0">
              <a:buNone/>
              <a:defRPr sz="1600"/>
            </a:lvl3pPr>
            <a:lvl4pPr marL="756000" indent="0">
              <a:buNone/>
              <a:defRPr sz="1600"/>
            </a:lvl4pPr>
            <a:lvl5pPr marL="1044000" indent="0">
              <a:buNone/>
              <a:defRPr sz="1600"/>
            </a:lvl5pPr>
          </a:lstStyle>
          <a:p>
            <a:pPr lvl="0"/>
            <a:r>
              <a:rPr lang="sv-SE" dirty="0"/>
              <a:t>Klicka och skriv text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5E54E7C9-0957-4A14-B304-C0D703CB6C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7868" y="4507292"/>
            <a:ext cx="3223868" cy="136328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300" spc="20" baseline="0">
                <a:solidFill>
                  <a:schemeClr val="bg1"/>
                </a:solidFill>
              </a:defRPr>
            </a:lvl1pPr>
            <a:lvl2pPr marL="234850" indent="0">
              <a:buNone/>
              <a:defRPr sz="1600"/>
            </a:lvl2pPr>
            <a:lvl3pPr marL="503138" indent="0">
              <a:buNone/>
              <a:defRPr sz="1600"/>
            </a:lvl3pPr>
            <a:lvl4pPr marL="756000" indent="0">
              <a:buNone/>
              <a:defRPr sz="1600"/>
            </a:lvl4pPr>
            <a:lvl5pPr marL="1044000" indent="0">
              <a:buNone/>
              <a:defRPr sz="1600"/>
            </a:lvl5pPr>
          </a:lstStyle>
          <a:p>
            <a:pPr lvl="0"/>
            <a:r>
              <a:rPr lang="sv-SE" dirty="0"/>
              <a:t>Klicka och skriv text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6519031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textpuff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C9EE3652-AEEE-4657-BB2E-3B8E00B65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5600"/>
            <a:ext cx="12192000" cy="4429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368300"/>
            <a:ext cx="11110063" cy="949877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och skriv rubrik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F7324EE-B6D8-4EE6-8FEE-C02679E307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5601" y="2399175"/>
            <a:ext cx="2340002" cy="2340000"/>
          </a:xfrm>
          <a:prstGeom prst="ellipse">
            <a:avLst/>
          </a:prstGeom>
          <a:solidFill>
            <a:schemeClr val="tx2"/>
          </a:solidFill>
        </p:spPr>
        <p:txBody>
          <a:bodyPr lIns="36000" tIns="36000" rIns="36000" bIns="36000" anchor="ctr" anchorCtr="0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270850" indent="0" algn="ctr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 marL="539138" indent="0" algn="ctr">
              <a:lnSpc>
                <a:spcPct val="100000"/>
              </a:lnSpc>
              <a:spcBef>
                <a:spcPts val="600"/>
              </a:spcBef>
              <a:buNone/>
              <a:defRPr/>
            </a:lvl3pPr>
            <a:lvl4pPr marL="792000" indent="0" algn="ctr">
              <a:lnSpc>
                <a:spcPct val="100000"/>
              </a:lnSpc>
              <a:spcBef>
                <a:spcPts val="600"/>
              </a:spcBef>
              <a:buNone/>
              <a:defRPr/>
            </a:lvl4pPr>
            <a:lvl5pPr marL="1080000" indent="0" algn="ctr">
              <a:lnSpc>
                <a:spcPct val="100000"/>
              </a:lnSpc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9">
            <a:extLst>
              <a:ext uri="{FF2B5EF4-FFF2-40B4-BE49-F238E27FC236}">
                <a16:creationId xmlns:a16="http://schemas.microsoft.com/office/drawing/2014/main" id="{1F03E57D-329D-41A4-8BDF-1D4DAEACD2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89669" y="2399175"/>
            <a:ext cx="2340002" cy="2340000"/>
          </a:xfrm>
          <a:prstGeom prst="ellipse">
            <a:avLst/>
          </a:prstGeom>
          <a:solidFill>
            <a:schemeClr val="tx2"/>
          </a:solidFill>
        </p:spPr>
        <p:txBody>
          <a:bodyPr lIns="36000" tIns="36000" rIns="36000" bIns="36000" anchor="ctr" anchorCtr="0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270850" indent="0" algn="ctr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 marL="539138" indent="0" algn="ctr">
              <a:lnSpc>
                <a:spcPct val="100000"/>
              </a:lnSpc>
              <a:spcBef>
                <a:spcPts val="600"/>
              </a:spcBef>
              <a:buNone/>
              <a:defRPr/>
            </a:lvl3pPr>
            <a:lvl4pPr marL="792000" indent="0" algn="ctr">
              <a:lnSpc>
                <a:spcPct val="100000"/>
              </a:lnSpc>
              <a:spcBef>
                <a:spcPts val="600"/>
              </a:spcBef>
              <a:buNone/>
              <a:defRPr/>
            </a:lvl4pPr>
            <a:lvl5pPr marL="1080000" indent="0" algn="ctr">
              <a:lnSpc>
                <a:spcPct val="100000"/>
              </a:lnSpc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9">
            <a:extLst>
              <a:ext uri="{FF2B5EF4-FFF2-40B4-BE49-F238E27FC236}">
                <a16:creationId xmlns:a16="http://schemas.microsoft.com/office/drawing/2014/main" id="{41D2855B-C699-4073-854A-5519900992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61534" y="2399175"/>
            <a:ext cx="2340002" cy="2340000"/>
          </a:xfrm>
          <a:prstGeom prst="ellipse">
            <a:avLst/>
          </a:prstGeom>
          <a:solidFill>
            <a:schemeClr val="tx2"/>
          </a:solidFill>
        </p:spPr>
        <p:txBody>
          <a:bodyPr lIns="36000" tIns="36000" rIns="36000" bIns="36000" anchor="ctr" anchorCtr="0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270850" indent="0" algn="ctr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 marL="539138" indent="0" algn="ctr">
              <a:lnSpc>
                <a:spcPct val="100000"/>
              </a:lnSpc>
              <a:spcBef>
                <a:spcPts val="600"/>
              </a:spcBef>
              <a:buNone/>
              <a:defRPr/>
            </a:lvl3pPr>
            <a:lvl4pPr marL="792000" indent="0" algn="ctr">
              <a:lnSpc>
                <a:spcPct val="100000"/>
              </a:lnSpc>
              <a:spcBef>
                <a:spcPts val="600"/>
              </a:spcBef>
              <a:buNone/>
              <a:defRPr/>
            </a:lvl4pPr>
            <a:lvl5pPr marL="1080000" indent="0" algn="ctr">
              <a:lnSpc>
                <a:spcPct val="100000"/>
              </a:lnSpc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67422872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lå">
            <a:extLst>
              <a:ext uri="{FF2B5EF4-FFF2-40B4-BE49-F238E27FC236}">
                <a16:creationId xmlns:a16="http://schemas.microsoft.com/office/drawing/2014/main" id="{A0EE388C-E3E2-4E14-BC74-6DC6CF2B6C88}"/>
              </a:ext>
            </a:extLst>
          </p:cNvPr>
          <p:cNvSpPr/>
          <p:nvPr userDrawn="1"/>
        </p:nvSpPr>
        <p:spPr>
          <a:xfrm>
            <a:off x="5339950" y="334681"/>
            <a:ext cx="738121" cy="57493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13" name="Region Östergötland">
            <a:extLst>
              <a:ext uri="{FF2B5EF4-FFF2-40B4-BE49-F238E27FC236}">
                <a16:creationId xmlns:a16="http://schemas.microsoft.com/office/drawing/2014/main" id="{2C32ADD5-52CA-4E1F-A2D2-D1F454B75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74113" y="6231792"/>
            <a:ext cx="1616646" cy="433117"/>
            <a:chOff x="10580645" y="6231792"/>
            <a:chExt cx="1616646" cy="433117"/>
          </a:xfrm>
        </p:grpSpPr>
        <p:sp>
          <p:nvSpPr>
            <p:cNvPr id="14" name="Frihandsfigur: Form 13">
              <a:extLst>
                <a:ext uri="{FF2B5EF4-FFF2-40B4-BE49-F238E27FC236}">
                  <a16:creationId xmlns:a16="http://schemas.microsoft.com/office/drawing/2014/main" id="{441D83A3-7F32-43DC-9A88-FDC7BD811715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5" name="Frihandsfigur: Form 14">
              <a:extLst>
                <a:ext uri="{FF2B5EF4-FFF2-40B4-BE49-F238E27FC236}">
                  <a16:creationId xmlns:a16="http://schemas.microsoft.com/office/drawing/2014/main" id="{A3D8F001-CCF5-4E31-9007-59EB5CC78BD7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  <p:sp>
        <p:nvSpPr>
          <p:cNvPr id="22" name="Bild-Standard">
            <a:extLst>
              <a:ext uri="{FF2B5EF4-FFF2-40B4-BE49-F238E27FC236}">
                <a16:creationId xmlns:a16="http://schemas.microsoft.com/office/drawing/2014/main" id="{F9E3C9DD-78A8-44D3-92D2-3672711D10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39414" y="-2"/>
            <a:ext cx="6851346" cy="6858002"/>
          </a:xfrm>
          <a:custGeom>
            <a:avLst/>
            <a:gdLst>
              <a:gd name="connsiteX0" fmla="*/ 0 w 6851346"/>
              <a:gd name="connsiteY0" fmla="*/ 0 h 6858002"/>
              <a:gd name="connsiteX1" fmla="*/ 6851346 w 6851346"/>
              <a:gd name="connsiteY1" fmla="*/ 0 h 6858002"/>
              <a:gd name="connsiteX2" fmla="*/ 6851346 w 6851346"/>
              <a:gd name="connsiteY2" fmla="*/ 6233800 h 6858002"/>
              <a:gd name="connsiteX3" fmla="*/ 5455643 w 6851346"/>
              <a:gd name="connsiteY3" fmla="*/ 6233800 h 6858002"/>
              <a:gd name="connsiteX4" fmla="*/ 5239786 w 6851346"/>
              <a:gd name="connsiteY4" fmla="*/ 6447816 h 6858002"/>
              <a:gd name="connsiteX5" fmla="*/ 5455643 w 6851346"/>
              <a:gd name="connsiteY5" fmla="*/ 6662200 h 6858002"/>
              <a:gd name="connsiteX6" fmla="*/ 6851346 w 6851346"/>
              <a:gd name="connsiteY6" fmla="*/ 6662200 h 6858002"/>
              <a:gd name="connsiteX7" fmla="*/ 6851346 w 6851346"/>
              <a:gd name="connsiteY7" fmla="*/ 6858002 h 6858002"/>
              <a:gd name="connsiteX8" fmla="*/ 6851345 w 6851346"/>
              <a:gd name="connsiteY8" fmla="*/ 6858002 h 6858002"/>
              <a:gd name="connsiteX9" fmla="*/ 4984291 w 6851346"/>
              <a:gd name="connsiteY9" fmla="*/ 6858002 h 6858002"/>
              <a:gd name="connsiteX10" fmla="*/ 0 w 6851346"/>
              <a:gd name="connsiteY10" fmla="*/ 6858002 h 6858002"/>
              <a:gd name="connsiteX11" fmla="*/ 0 w 6851346"/>
              <a:gd name="connsiteY11" fmla="*/ 6051552 h 6858002"/>
              <a:gd name="connsiteX12" fmla="*/ 717234 w 6851346"/>
              <a:gd name="connsiteY12" fmla="*/ 6051552 h 6858002"/>
              <a:gd name="connsiteX13" fmla="*/ 717234 w 6851346"/>
              <a:gd name="connsiteY13" fmla="*/ 368302 h 6858002"/>
              <a:gd name="connsiteX14" fmla="*/ 0 w 6851346"/>
              <a:gd name="connsiteY14" fmla="*/ 3683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1346" h="6858002">
                <a:moveTo>
                  <a:pt x="0" y="0"/>
                </a:moveTo>
                <a:lnTo>
                  <a:pt x="6851346" y="0"/>
                </a:lnTo>
                <a:lnTo>
                  <a:pt x="6851346" y="6233800"/>
                </a:lnTo>
                <a:lnTo>
                  <a:pt x="5455643" y="6233800"/>
                </a:lnTo>
                <a:cubicBezTo>
                  <a:pt x="5336383" y="6233800"/>
                  <a:pt x="5239786" y="6329574"/>
                  <a:pt x="5239786" y="6447816"/>
                </a:cubicBezTo>
                <a:cubicBezTo>
                  <a:pt x="5239786" y="6566059"/>
                  <a:pt x="5336383" y="6662200"/>
                  <a:pt x="5455643" y="6662200"/>
                </a:cubicBezTo>
                <a:lnTo>
                  <a:pt x="6851346" y="6662200"/>
                </a:lnTo>
                <a:lnTo>
                  <a:pt x="6851346" y="6858002"/>
                </a:lnTo>
                <a:lnTo>
                  <a:pt x="6851345" y="6858002"/>
                </a:lnTo>
                <a:lnTo>
                  <a:pt x="4984291" y="6858002"/>
                </a:lnTo>
                <a:lnTo>
                  <a:pt x="0" y="6858002"/>
                </a:lnTo>
                <a:lnTo>
                  <a:pt x="0" y="6051552"/>
                </a:lnTo>
                <a:lnTo>
                  <a:pt x="717234" y="6051552"/>
                </a:lnTo>
                <a:lnTo>
                  <a:pt x="717234" y="368302"/>
                </a:lnTo>
                <a:lnTo>
                  <a:pt x="0" y="36830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E741B18-B69B-46F8-8EEC-DC2D486A7ADF}"/>
              </a:ext>
            </a:extLst>
          </p:cNvPr>
          <p:cNvSpPr/>
          <p:nvPr userDrawn="1"/>
        </p:nvSpPr>
        <p:spPr>
          <a:xfrm>
            <a:off x="359999" y="368300"/>
            <a:ext cx="5688000" cy="5683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1079999" y="1080000"/>
            <a:ext cx="4248000" cy="4248000"/>
          </a:xfrm>
        </p:spPr>
        <p:txBody>
          <a:bodyPr bIns="180000" anchor="ctr" anchorCtr="0"/>
          <a:lstStyle>
            <a:lvl1pPr marL="0" indent="0">
              <a:lnSpc>
                <a:spcPct val="114000"/>
              </a:lnSpc>
              <a:spcBef>
                <a:spcPts val="1200"/>
              </a:spcBef>
              <a:buNone/>
              <a:defRPr sz="1800" spc="20" baseline="0">
                <a:solidFill>
                  <a:schemeClr val="bg1"/>
                </a:solidFill>
                <a:latin typeface="+mj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44000" indent="0">
              <a:buNone/>
              <a:defRPr/>
            </a:lvl5pPr>
          </a:lstStyle>
          <a:p>
            <a:pPr lvl="0"/>
            <a:r>
              <a:rPr lang="sv-SE" dirty="0"/>
              <a:t>Klicka och skriv text</a:t>
            </a:r>
          </a:p>
        </p:txBody>
      </p:sp>
    </p:spTree>
    <p:extLst>
      <p:ext uri="{BB962C8B-B14F-4D97-AF65-F5344CB8AC3E}">
        <p14:creationId xmlns:p14="http://schemas.microsoft.com/office/powerpoint/2010/main" val="111422740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text och plats för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>
            <a:extLst>
              <a:ext uri="{FF2B5EF4-FFF2-40B4-BE49-F238E27FC236}">
                <a16:creationId xmlns:a16="http://schemas.microsoft.com/office/drawing/2014/main" id="{A0EE388C-E3E2-4E14-BC74-6DC6CF2B6C88}"/>
              </a:ext>
            </a:extLst>
          </p:cNvPr>
          <p:cNvSpPr/>
          <p:nvPr userDrawn="1"/>
        </p:nvSpPr>
        <p:spPr>
          <a:xfrm>
            <a:off x="5336648" y="-6"/>
            <a:ext cx="6855352" cy="68580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E741B18-B69B-46F8-8EEC-DC2D486A7ADF}"/>
              </a:ext>
            </a:extLst>
          </p:cNvPr>
          <p:cNvSpPr/>
          <p:nvPr userDrawn="1"/>
        </p:nvSpPr>
        <p:spPr>
          <a:xfrm>
            <a:off x="359999" y="368300"/>
            <a:ext cx="5688000" cy="5683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1079999" y="1080000"/>
            <a:ext cx="4248000" cy="4248000"/>
          </a:xfrm>
        </p:spPr>
        <p:txBody>
          <a:bodyPr bIns="180000" anchor="ctr" anchorCtr="0"/>
          <a:lstStyle>
            <a:lvl1pPr marL="0" indent="0">
              <a:lnSpc>
                <a:spcPct val="114000"/>
              </a:lnSpc>
              <a:spcBef>
                <a:spcPts val="1200"/>
              </a:spcBef>
              <a:buNone/>
              <a:defRPr sz="1800" spc="20" baseline="0">
                <a:solidFill>
                  <a:schemeClr val="bg1"/>
                </a:solidFill>
                <a:latin typeface="+mj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44000" indent="0">
              <a:buNone/>
              <a:defRPr/>
            </a:lvl5pPr>
          </a:lstStyle>
          <a:p>
            <a:pPr lvl="0"/>
            <a:r>
              <a:rPr lang="sv-SE" dirty="0"/>
              <a:t>Klicka och skriv text</a:t>
            </a:r>
          </a:p>
        </p:txBody>
      </p:sp>
      <p:grpSp>
        <p:nvGrpSpPr>
          <p:cNvPr id="13" name="Region Östergötland">
            <a:extLst>
              <a:ext uri="{FF2B5EF4-FFF2-40B4-BE49-F238E27FC236}">
                <a16:creationId xmlns:a16="http://schemas.microsoft.com/office/drawing/2014/main" id="{3219D742-6583-4454-AED2-9839E3114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74113" y="6231792"/>
            <a:ext cx="1616646" cy="433117"/>
            <a:chOff x="10580645" y="6231792"/>
            <a:chExt cx="1616646" cy="433117"/>
          </a:xfrm>
        </p:grpSpPr>
        <p:sp>
          <p:nvSpPr>
            <p:cNvPr id="14" name="Frihandsfigur: Form 13">
              <a:extLst>
                <a:ext uri="{FF2B5EF4-FFF2-40B4-BE49-F238E27FC236}">
                  <a16:creationId xmlns:a16="http://schemas.microsoft.com/office/drawing/2014/main" id="{98151F31-70F6-48C7-B886-736AB7A696A1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5" name="Frihandsfigur: Form 14">
              <a:extLst>
                <a:ext uri="{FF2B5EF4-FFF2-40B4-BE49-F238E27FC236}">
                  <a16:creationId xmlns:a16="http://schemas.microsoft.com/office/drawing/2014/main" id="{01C9C85B-F7EE-49C6-86A9-C618514D4BC0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  <p:grpSp>
        <p:nvGrpSpPr>
          <p:cNvPr id="16" name="Folktandvården" hidden="1">
            <a:extLst>
              <a:ext uri="{FF2B5EF4-FFF2-40B4-BE49-F238E27FC236}">
                <a16:creationId xmlns:a16="http://schemas.microsoft.com/office/drawing/2014/main" id="{746F078E-D579-46C7-A623-9E12CB9705B6}"/>
              </a:ext>
            </a:extLst>
          </p:cNvPr>
          <p:cNvGrpSpPr/>
          <p:nvPr userDrawn="1"/>
        </p:nvGrpSpPr>
        <p:grpSpPr>
          <a:xfrm>
            <a:off x="9987525" y="6231440"/>
            <a:ext cx="2204474" cy="433293"/>
            <a:chOff x="9987525" y="6231440"/>
            <a:chExt cx="2204474" cy="433293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1A51712D-2CB1-4F81-AFD7-FD0CE13F0351}"/>
                </a:ext>
              </a:extLst>
            </p:cNvPr>
            <p:cNvSpPr/>
            <p:nvPr userDrawn="1"/>
          </p:nvSpPr>
          <p:spPr>
            <a:xfrm>
              <a:off x="11604170" y="6231440"/>
              <a:ext cx="587829" cy="433117"/>
            </a:xfrm>
            <a:prstGeom prst="rect">
              <a:avLst/>
            </a:pr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1" name="Frihandsfigur: Form 20">
              <a:extLst>
                <a:ext uri="{FF2B5EF4-FFF2-40B4-BE49-F238E27FC236}">
                  <a16:creationId xmlns:a16="http://schemas.microsoft.com/office/drawing/2014/main" id="{83FCB5D7-D416-4CB2-B4AE-9AD5297E943C}"/>
                </a:ext>
              </a:extLst>
            </p:cNvPr>
            <p:cNvSpPr/>
            <p:nvPr userDrawn="1"/>
          </p:nvSpPr>
          <p:spPr>
            <a:xfrm>
              <a:off x="9987525" y="6231616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pic>
          <p:nvPicPr>
            <p:cNvPr id="22" name="Bild 21">
              <a:extLst>
                <a:ext uri="{FF2B5EF4-FFF2-40B4-BE49-F238E27FC236}">
                  <a16:creationId xmlns:a16="http://schemas.microsoft.com/office/drawing/2014/main" id="{44F92256-C694-4995-8AAD-4CF4D57DF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71462" y="6301064"/>
              <a:ext cx="1832076" cy="305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11248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195840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del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97C9A02-F520-4F33-9513-C176F152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2564933"/>
            <a:ext cx="11832000" cy="34883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0850" y="435077"/>
            <a:ext cx="8750300" cy="1175714"/>
          </a:xfrm>
        </p:spPr>
        <p:txBody>
          <a:bodyPr anchor="b"/>
          <a:lstStyle>
            <a:lvl1pPr algn="ctr"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20850" y="1658747"/>
            <a:ext cx="8750300" cy="80423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273EDF-9F62-4D63-A459-24ADD992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Frihandsfigur: Form 12">
            <a:extLst>
              <a:ext uri="{FF2B5EF4-FFF2-40B4-BE49-F238E27FC236}">
                <a16:creationId xmlns:a16="http://schemas.microsoft.com/office/drawing/2014/main" id="{9BBA449D-6D42-44A4-BE47-ADDD319FD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2521975"/>
            <a:ext cx="8230669" cy="3488301"/>
          </a:xfrm>
          <a:custGeom>
            <a:avLst/>
            <a:gdLst>
              <a:gd name="connsiteX0" fmla="*/ 2054937 w 8230669"/>
              <a:gd name="connsiteY0" fmla="*/ 1585345 h 3488301"/>
              <a:gd name="connsiteX1" fmla="*/ 2701686 w 8230669"/>
              <a:gd name="connsiteY1" fmla="*/ 3464938 h 3488301"/>
              <a:gd name="connsiteX2" fmla="*/ 2709658 w 8230669"/>
              <a:gd name="connsiteY2" fmla="*/ 3488301 h 3488301"/>
              <a:gd name="connsiteX3" fmla="*/ 2347235 w 8230669"/>
              <a:gd name="connsiteY3" fmla="*/ 3488301 h 3488301"/>
              <a:gd name="connsiteX4" fmla="*/ 2336199 w 8230669"/>
              <a:gd name="connsiteY4" fmla="*/ 3455929 h 3488301"/>
              <a:gd name="connsiteX5" fmla="*/ 2058502 w 8230669"/>
              <a:gd name="connsiteY5" fmla="*/ 2644893 h 3488301"/>
              <a:gd name="connsiteX6" fmla="*/ 1916896 w 8230669"/>
              <a:gd name="connsiteY6" fmla="*/ 3057220 h 3488301"/>
              <a:gd name="connsiteX7" fmla="*/ 1769291 w 8230669"/>
              <a:gd name="connsiteY7" fmla="*/ 3488301 h 3488301"/>
              <a:gd name="connsiteX8" fmla="*/ 1404039 w 8230669"/>
              <a:gd name="connsiteY8" fmla="*/ 3488301 h 3488301"/>
              <a:gd name="connsiteX9" fmla="*/ 1411947 w 8230669"/>
              <a:gd name="connsiteY9" fmla="*/ 3465314 h 3488301"/>
              <a:gd name="connsiteX10" fmla="*/ 2054937 w 8230669"/>
              <a:gd name="connsiteY10" fmla="*/ 1585345 h 3488301"/>
              <a:gd name="connsiteX11" fmla="*/ 1465011 w 8230669"/>
              <a:gd name="connsiteY11" fmla="*/ 1238697 h 3488301"/>
              <a:gd name="connsiteX12" fmla="*/ 0 w 8230669"/>
              <a:gd name="connsiteY12" fmla="*/ 2903320 h 3488301"/>
              <a:gd name="connsiteX13" fmla="*/ 0 w 8230669"/>
              <a:gd name="connsiteY13" fmla="*/ 2380229 h 3488301"/>
              <a:gd name="connsiteX14" fmla="*/ 534676 w 8230669"/>
              <a:gd name="connsiteY14" fmla="*/ 1772481 h 3488301"/>
              <a:gd name="connsiteX15" fmla="*/ 0 w 8230669"/>
              <a:gd name="connsiteY15" fmla="*/ 1877634 h 3488301"/>
              <a:gd name="connsiteX16" fmla="*/ 0 w 8230669"/>
              <a:gd name="connsiteY16" fmla="*/ 1521183 h 3488301"/>
              <a:gd name="connsiteX17" fmla="*/ 7869235 w 8230669"/>
              <a:gd name="connsiteY17" fmla="*/ 0 h 3488301"/>
              <a:gd name="connsiteX18" fmla="*/ 8225605 w 8230669"/>
              <a:gd name="connsiteY18" fmla="*/ 0 h 3488301"/>
              <a:gd name="connsiteX19" fmla="*/ 8223514 w 8230669"/>
              <a:gd name="connsiteY19" fmla="*/ 34669 h 3488301"/>
              <a:gd name="connsiteX20" fmla="*/ 7547836 w 8230669"/>
              <a:gd name="connsiteY20" fmla="*/ 892049 h 3488301"/>
              <a:gd name="connsiteX21" fmla="*/ 8230440 w 8230669"/>
              <a:gd name="connsiteY21" fmla="*/ 1864267 h 3488301"/>
              <a:gd name="connsiteX22" fmla="*/ 7510410 w 8230669"/>
              <a:gd name="connsiteY22" fmla="*/ 2293789 h 3488301"/>
              <a:gd name="connsiteX23" fmla="*/ 7733852 w 8230669"/>
              <a:gd name="connsiteY23" fmla="*/ 3421263 h 3488301"/>
              <a:gd name="connsiteX24" fmla="*/ 7733443 w 8230669"/>
              <a:gd name="connsiteY24" fmla="*/ 3488301 h 3488301"/>
              <a:gd name="connsiteX25" fmla="*/ 7378213 w 8230669"/>
              <a:gd name="connsiteY25" fmla="*/ 3488301 h 3488301"/>
              <a:gd name="connsiteX26" fmla="*/ 7241634 w 8230669"/>
              <a:gd name="connsiteY26" fmla="*/ 3463295 h 3488301"/>
              <a:gd name="connsiteX27" fmla="*/ 5303090 w 8230669"/>
              <a:gd name="connsiteY27" fmla="*/ 2106654 h 3488301"/>
              <a:gd name="connsiteX28" fmla="*/ 3578762 w 8230669"/>
              <a:gd name="connsiteY28" fmla="*/ 1768026 h 3488301"/>
              <a:gd name="connsiteX29" fmla="*/ 4721185 w 8230669"/>
              <a:gd name="connsiteY29" fmla="*/ 3081546 h 3488301"/>
              <a:gd name="connsiteX30" fmla="*/ 5678135 w 8230669"/>
              <a:gd name="connsiteY30" fmla="*/ 3472276 h 3488301"/>
              <a:gd name="connsiteX31" fmla="*/ 5744923 w 8230669"/>
              <a:gd name="connsiteY31" fmla="*/ 3488301 h 3488301"/>
              <a:gd name="connsiteX32" fmla="*/ 4691437 w 8230669"/>
              <a:gd name="connsiteY32" fmla="*/ 3488301 h 3488301"/>
              <a:gd name="connsiteX33" fmla="*/ 4574414 w 8230669"/>
              <a:gd name="connsiteY33" fmla="*/ 3404218 h 3488301"/>
              <a:gd name="connsiteX34" fmla="*/ 4467214 w 8230669"/>
              <a:gd name="connsiteY34" fmla="*/ 3300762 h 3488301"/>
              <a:gd name="connsiteX35" fmla="*/ 2649318 w 8230669"/>
              <a:gd name="connsiteY35" fmla="*/ 1233351 h 3488301"/>
              <a:gd name="connsiteX36" fmla="*/ 5369925 w 8230669"/>
              <a:gd name="connsiteY36" fmla="*/ 1768026 h 3488301"/>
              <a:gd name="connsiteX37" fmla="*/ 6350164 w 8230669"/>
              <a:gd name="connsiteY37" fmla="*/ 2488946 h 3488301"/>
              <a:gd name="connsiteX38" fmla="*/ 7383870 w 8230669"/>
              <a:gd name="connsiteY38" fmla="*/ 3129666 h 3488301"/>
              <a:gd name="connsiteX39" fmla="*/ 6879493 w 8230669"/>
              <a:gd name="connsiteY39" fmla="*/ 1978331 h 3488301"/>
              <a:gd name="connsiteX40" fmla="*/ 7880228 w 8230669"/>
              <a:gd name="connsiteY40" fmla="*/ 1774264 h 3488301"/>
              <a:gd name="connsiteX41" fmla="*/ 6696811 w 8230669"/>
              <a:gd name="connsiteY41" fmla="*/ 892049 h 3488301"/>
              <a:gd name="connsiteX42" fmla="*/ 7880228 w 8230669"/>
              <a:gd name="connsiteY42" fmla="*/ 9834 h 3488301"/>
              <a:gd name="connsiteX43" fmla="*/ 3132451 w 8230669"/>
              <a:gd name="connsiteY43" fmla="*/ 0 h 3488301"/>
              <a:gd name="connsiteX44" fmla="*/ 3592147 w 8230669"/>
              <a:gd name="connsiteY44" fmla="*/ 0 h 3488301"/>
              <a:gd name="connsiteX45" fmla="*/ 3578762 w 8230669"/>
              <a:gd name="connsiteY45" fmla="*/ 15181 h 3488301"/>
              <a:gd name="connsiteX46" fmla="*/ 3657299 w 8230669"/>
              <a:gd name="connsiteY46" fmla="*/ 0 h 3488301"/>
              <a:gd name="connsiteX47" fmla="*/ 5415062 w 8230669"/>
              <a:gd name="connsiteY47" fmla="*/ 0 h 3488301"/>
              <a:gd name="connsiteX48" fmla="*/ 5370816 w 8230669"/>
              <a:gd name="connsiteY48" fmla="*/ 12508 h 3488301"/>
              <a:gd name="connsiteX49" fmla="*/ 2650209 w 8230669"/>
              <a:gd name="connsiteY49" fmla="*/ 547183 h 3488301"/>
              <a:gd name="connsiteX50" fmla="*/ 3098007 w 8230669"/>
              <a:gd name="connsiteY50" fmla="*/ 39111 h 3488301"/>
              <a:gd name="connsiteX51" fmla="*/ 1987677 w 8230669"/>
              <a:gd name="connsiteY51" fmla="*/ 0 h 3488301"/>
              <a:gd name="connsiteX52" fmla="*/ 2125999 w 8230669"/>
              <a:gd name="connsiteY52" fmla="*/ 0 h 3488301"/>
              <a:gd name="connsiteX53" fmla="*/ 2105383 w 8230669"/>
              <a:gd name="connsiteY53" fmla="*/ 59974 h 3488301"/>
              <a:gd name="connsiteX54" fmla="*/ 2056719 w 8230669"/>
              <a:gd name="connsiteY54" fmla="*/ 201426 h 3488301"/>
              <a:gd name="connsiteX55" fmla="*/ 0 w 8230669"/>
              <a:gd name="connsiteY55" fmla="*/ 0 h 3488301"/>
              <a:gd name="connsiteX56" fmla="*/ 456828 w 8230669"/>
              <a:gd name="connsiteY56" fmla="*/ 0 h 3488301"/>
              <a:gd name="connsiteX57" fmla="*/ 534676 w 8230669"/>
              <a:gd name="connsiteY57" fmla="*/ 15181 h 3488301"/>
              <a:gd name="connsiteX58" fmla="*/ 521359 w 8230669"/>
              <a:gd name="connsiteY58" fmla="*/ 0 h 3488301"/>
              <a:gd name="connsiteX59" fmla="*/ 982995 w 8230669"/>
              <a:gd name="connsiteY59" fmla="*/ 0 h 3488301"/>
              <a:gd name="connsiteX60" fmla="*/ 1041012 w 8230669"/>
              <a:gd name="connsiteY60" fmla="*/ 65884 h 3488301"/>
              <a:gd name="connsiteX61" fmla="*/ 1465011 w 8230669"/>
              <a:gd name="connsiteY61" fmla="*/ 547183 h 3488301"/>
              <a:gd name="connsiteX62" fmla="*/ 0 w 8230669"/>
              <a:gd name="connsiteY62" fmla="*/ 262022 h 348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8230669" h="3488301">
                <a:moveTo>
                  <a:pt x="2054937" y="1585345"/>
                </a:moveTo>
                <a:cubicBezTo>
                  <a:pt x="2077661" y="1646833"/>
                  <a:pt x="2421691" y="2645172"/>
                  <a:pt x="2701686" y="3464938"/>
                </a:cubicBezTo>
                <a:lnTo>
                  <a:pt x="2709658" y="3488301"/>
                </a:lnTo>
                <a:lnTo>
                  <a:pt x="2347235" y="3488301"/>
                </a:lnTo>
                <a:lnTo>
                  <a:pt x="2336199" y="3455929"/>
                </a:lnTo>
                <a:cubicBezTo>
                  <a:pt x="2234053" y="3156622"/>
                  <a:pt x="2132910" y="2861437"/>
                  <a:pt x="2058502" y="2644893"/>
                </a:cubicBezTo>
                <a:cubicBezTo>
                  <a:pt x="2014168" y="2773884"/>
                  <a:pt x="1966214" y="2913456"/>
                  <a:pt x="1916896" y="3057220"/>
                </a:cubicBezTo>
                <a:lnTo>
                  <a:pt x="1769291" y="3488301"/>
                </a:lnTo>
                <a:lnTo>
                  <a:pt x="1404039" y="3488301"/>
                </a:lnTo>
                <a:lnTo>
                  <a:pt x="1411947" y="3465314"/>
                </a:lnTo>
                <a:cubicBezTo>
                  <a:pt x="1693696" y="2645673"/>
                  <a:pt x="2034218" y="1646833"/>
                  <a:pt x="2054937" y="1585345"/>
                </a:cubicBezTo>
                <a:close/>
                <a:moveTo>
                  <a:pt x="1465011" y="1238697"/>
                </a:moveTo>
                <a:cubicBezTo>
                  <a:pt x="1418672" y="1291273"/>
                  <a:pt x="591708" y="2229629"/>
                  <a:pt x="0" y="2903320"/>
                </a:cubicBezTo>
                <a:lnTo>
                  <a:pt x="0" y="2380229"/>
                </a:lnTo>
                <a:lnTo>
                  <a:pt x="534676" y="1772481"/>
                </a:lnTo>
                <a:lnTo>
                  <a:pt x="0" y="1877634"/>
                </a:lnTo>
                <a:lnTo>
                  <a:pt x="0" y="1521183"/>
                </a:lnTo>
                <a:close/>
                <a:moveTo>
                  <a:pt x="7869235" y="0"/>
                </a:moveTo>
                <a:lnTo>
                  <a:pt x="8225605" y="0"/>
                </a:lnTo>
                <a:lnTo>
                  <a:pt x="8223514" y="34669"/>
                </a:lnTo>
                <a:cubicBezTo>
                  <a:pt x="8183809" y="308807"/>
                  <a:pt x="7976691" y="622261"/>
                  <a:pt x="7547836" y="892049"/>
                </a:cubicBezTo>
                <a:cubicBezTo>
                  <a:pt x="8037066" y="1200379"/>
                  <a:pt x="8238460" y="1565741"/>
                  <a:pt x="8230440" y="1864267"/>
                </a:cubicBezTo>
                <a:cubicBezTo>
                  <a:pt x="8103009" y="2139626"/>
                  <a:pt x="7772400" y="2254581"/>
                  <a:pt x="7510410" y="2293789"/>
                </a:cubicBezTo>
                <a:cubicBezTo>
                  <a:pt x="7766943" y="2896525"/>
                  <a:pt x="7740334" y="3167678"/>
                  <a:pt x="7733852" y="3421263"/>
                </a:cubicBezTo>
                <a:lnTo>
                  <a:pt x="7733443" y="3488301"/>
                </a:lnTo>
                <a:lnTo>
                  <a:pt x="7378213" y="3488301"/>
                </a:lnTo>
                <a:lnTo>
                  <a:pt x="7241634" y="3463295"/>
                </a:lnTo>
                <a:cubicBezTo>
                  <a:pt x="6240332" y="3229180"/>
                  <a:pt x="6175614" y="2484046"/>
                  <a:pt x="5303090" y="2106654"/>
                </a:cubicBezTo>
                <a:cubicBezTo>
                  <a:pt x="4826338" y="2010411"/>
                  <a:pt x="4035909" y="1857138"/>
                  <a:pt x="3578762" y="1768026"/>
                </a:cubicBezTo>
                <a:cubicBezTo>
                  <a:pt x="3882636" y="2112891"/>
                  <a:pt x="4405727" y="2708163"/>
                  <a:pt x="4721185" y="3081546"/>
                </a:cubicBezTo>
                <a:cubicBezTo>
                  <a:pt x="5058700" y="3325825"/>
                  <a:pt x="5373407" y="3403061"/>
                  <a:pt x="5678135" y="3472276"/>
                </a:cubicBezTo>
                <a:lnTo>
                  <a:pt x="5744923" y="3488301"/>
                </a:lnTo>
                <a:lnTo>
                  <a:pt x="4691437" y="3488301"/>
                </a:lnTo>
                <a:lnTo>
                  <a:pt x="4574414" y="3404218"/>
                </a:lnTo>
                <a:cubicBezTo>
                  <a:pt x="4536472" y="3372762"/>
                  <a:pt x="4500632" y="3338412"/>
                  <a:pt x="4467214" y="3300762"/>
                </a:cubicBezTo>
                <a:cubicBezTo>
                  <a:pt x="3936103" y="2692124"/>
                  <a:pt x="2706350" y="1297511"/>
                  <a:pt x="2649318" y="1233351"/>
                </a:cubicBezTo>
                <a:cubicBezTo>
                  <a:pt x="2735758" y="1253846"/>
                  <a:pt x="4577715" y="1610296"/>
                  <a:pt x="5369925" y="1768026"/>
                </a:cubicBezTo>
                <a:cubicBezTo>
                  <a:pt x="5770932" y="1848227"/>
                  <a:pt x="6065003" y="2174379"/>
                  <a:pt x="6350164" y="2488946"/>
                </a:cubicBezTo>
                <a:cubicBezTo>
                  <a:pt x="6610215" y="2815695"/>
                  <a:pt x="6975543" y="3042136"/>
                  <a:pt x="7383870" y="3129666"/>
                </a:cubicBezTo>
                <a:cubicBezTo>
                  <a:pt x="7389216" y="2828465"/>
                  <a:pt x="7155742" y="2269729"/>
                  <a:pt x="6879493" y="1978331"/>
                </a:cubicBezTo>
                <a:cubicBezTo>
                  <a:pt x="7177128" y="1988134"/>
                  <a:pt x="7741212" y="1963182"/>
                  <a:pt x="7880228" y="1774264"/>
                </a:cubicBezTo>
                <a:cubicBezTo>
                  <a:pt x="7868643" y="1460587"/>
                  <a:pt x="7184258" y="1028391"/>
                  <a:pt x="6696811" y="892049"/>
                </a:cubicBezTo>
                <a:cubicBezTo>
                  <a:pt x="7184258" y="754815"/>
                  <a:pt x="7867752" y="324402"/>
                  <a:pt x="7880228" y="9834"/>
                </a:cubicBezTo>
                <a:close/>
                <a:moveTo>
                  <a:pt x="3132451" y="0"/>
                </a:moveTo>
                <a:lnTo>
                  <a:pt x="3592147" y="0"/>
                </a:lnTo>
                <a:lnTo>
                  <a:pt x="3578762" y="15181"/>
                </a:lnTo>
                <a:lnTo>
                  <a:pt x="3657299" y="0"/>
                </a:lnTo>
                <a:lnTo>
                  <a:pt x="5415062" y="0"/>
                </a:lnTo>
                <a:lnTo>
                  <a:pt x="5370816" y="12508"/>
                </a:lnTo>
                <a:cubicBezTo>
                  <a:pt x="4578605" y="173801"/>
                  <a:pt x="2739321" y="530251"/>
                  <a:pt x="2650209" y="547183"/>
                </a:cubicBezTo>
                <a:cubicBezTo>
                  <a:pt x="2671262" y="523401"/>
                  <a:pt x="2851795" y="318648"/>
                  <a:pt x="3098007" y="39111"/>
                </a:cubicBezTo>
                <a:close/>
                <a:moveTo>
                  <a:pt x="1987677" y="0"/>
                </a:moveTo>
                <a:lnTo>
                  <a:pt x="2125999" y="0"/>
                </a:lnTo>
                <a:lnTo>
                  <a:pt x="2105383" y="59974"/>
                </a:lnTo>
                <a:cubicBezTo>
                  <a:pt x="2078217" y="138991"/>
                  <a:pt x="2060952" y="189173"/>
                  <a:pt x="2056719" y="201426"/>
                </a:cubicBezTo>
                <a:close/>
                <a:moveTo>
                  <a:pt x="0" y="0"/>
                </a:moveTo>
                <a:lnTo>
                  <a:pt x="456828" y="0"/>
                </a:lnTo>
                <a:lnTo>
                  <a:pt x="534676" y="15181"/>
                </a:lnTo>
                <a:lnTo>
                  <a:pt x="521359" y="0"/>
                </a:lnTo>
                <a:lnTo>
                  <a:pt x="982995" y="0"/>
                </a:lnTo>
                <a:lnTo>
                  <a:pt x="1041012" y="65884"/>
                </a:lnTo>
                <a:cubicBezTo>
                  <a:pt x="1275048" y="331635"/>
                  <a:pt x="1444738" y="524181"/>
                  <a:pt x="1465011" y="547183"/>
                </a:cubicBezTo>
                <a:lnTo>
                  <a:pt x="0" y="262022"/>
                </a:lnTo>
                <a:close/>
              </a:path>
            </a:pathLst>
          </a:custGeom>
          <a:solidFill>
            <a:srgbClr val="FFFFFF">
              <a:alpha val="6000"/>
            </a:srgbClr>
          </a:solidFill>
          <a:ln w="6947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4642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delare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CDF3493E-518E-45EF-A49B-F82F3FA4C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0000" y="2564933"/>
            <a:ext cx="11833200" cy="3488301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Markera bildplatshållaren och infoga önskad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0850" y="435077"/>
            <a:ext cx="8750300" cy="1175714"/>
          </a:xfrm>
        </p:spPr>
        <p:txBody>
          <a:bodyPr anchor="b"/>
          <a:lstStyle>
            <a:lvl1pPr algn="ctr"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20850" y="1658747"/>
            <a:ext cx="8750300" cy="80423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273EDF-9F62-4D63-A459-24ADD992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9754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591377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695083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8354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420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556090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121168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grpSp>
        <p:nvGrpSpPr>
          <p:cNvPr id="8" name="Folktandvården" hidden="1">
            <a:extLst>
              <a:ext uri="{FF2B5EF4-FFF2-40B4-BE49-F238E27FC236}">
                <a16:creationId xmlns:a16="http://schemas.microsoft.com/office/drawing/2014/main" id="{5B4331AF-8CB8-4006-8220-26296725790D}"/>
              </a:ext>
            </a:extLst>
          </p:cNvPr>
          <p:cNvGrpSpPr/>
          <p:nvPr userDrawn="1"/>
        </p:nvGrpSpPr>
        <p:grpSpPr>
          <a:xfrm>
            <a:off x="9987525" y="6231440"/>
            <a:ext cx="2204474" cy="433293"/>
            <a:chOff x="9987525" y="6231440"/>
            <a:chExt cx="2204474" cy="43329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36757FEF-51AF-4E41-ACAF-5C0F2BB7B9D8}"/>
                </a:ext>
              </a:extLst>
            </p:cNvPr>
            <p:cNvSpPr/>
            <p:nvPr userDrawn="1"/>
          </p:nvSpPr>
          <p:spPr>
            <a:xfrm>
              <a:off x="11604170" y="6231440"/>
              <a:ext cx="587829" cy="433117"/>
            </a:xfrm>
            <a:prstGeom prst="rect">
              <a:avLst/>
            </a:pr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" name="Frihandsfigur: Form 9">
              <a:extLst>
                <a:ext uri="{FF2B5EF4-FFF2-40B4-BE49-F238E27FC236}">
                  <a16:creationId xmlns:a16="http://schemas.microsoft.com/office/drawing/2014/main" id="{AE40950F-F7C9-42AE-B03C-4D24B31BC7F9}"/>
                </a:ext>
              </a:extLst>
            </p:cNvPr>
            <p:cNvSpPr/>
            <p:nvPr userDrawn="1"/>
          </p:nvSpPr>
          <p:spPr>
            <a:xfrm>
              <a:off x="9987525" y="6231616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pic>
          <p:nvPicPr>
            <p:cNvPr id="11" name="Bild 10">
              <a:extLst>
                <a:ext uri="{FF2B5EF4-FFF2-40B4-BE49-F238E27FC236}">
                  <a16:creationId xmlns:a16="http://schemas.microsoft.com/office/drawing/2014/main" id="{687AADFE-A5FD-486D-86DF-8B81BE00DE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0071462" y="6301064"/>
              <a:ext cx="1832076" cy="305346"/>
            </a:xfrm>
            <a:prstGeom prst="rect">
              <a:avLst/>
            </a:prstGeom>
          </p:spPr>
        </p:pic>
      </p:grpSp>
      <p:grpSp>
        <p:nvGrpSpPr>
          <p:cNvPr id="12" name="Region Östergötland">
            <a:extLst>
              <a:ext uri="{FF2B5EF4-FFF2-40B4-BE49-F238E27FC236}">
                <a16:creationId xmlns:a16="http://schemas.microsoft.com/office/drawing/2014/main" id="{E70C4A35-82AE-4783-BE01-80EC0DE3D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74113" y="6231792"/>
            <a:ext cx="1616646" cy="433117"/>
            <a:chOff x="10580645" y="6231792"/>
            <a:chExt cx="1616646" cy="433117"/>
          </a:xfrm>
        </p:grpSpPr>
        <p:sp>
          <p:nvSpPr>
            <p:cNvPr id="13" name="Frihandsfigur: Form 12">
              <a:extLst>
                <a:ext uri="{FF2B5EF4-FFF2-40B4-BE49-F238E27FC236}">
                  <a16:creationId xmlns:a16="http://schemas.microsoft.com/office/drawing/2014/main" id="{26B84ED8-A416-40B3-B5F1-148E2994D0B2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4" name="Frihandsfigur: Form 13">
              <a:extLst>
                <a:ext uri="{FF2B5EF4-FFF2-40B4-BE49-F238E27FC236}">
                  <a16:creationId xmlns:a16="http://schemas.microsoft.com/office/drawing/2014/main" id="{670FFFD3-851C-4C0E-9240-596E796DF805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  <p:sp>
        <p:nvSpPr>
          <p:cNvPr id="15" name="xxLanguageTextBox">
            <a:extLst>
              <a:ext uri="{FF2B5EF4-FFF2-40B4-BE49-F238E27FC236}">
                <a16:creationId xmlns:a16="http://schemas.microsoft.com/office/drawing/2014/main" id="{D95F4FE1-75C0-4341-ACA2-1FB089F052B6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sv-SE" dirty="0" err="1"/>
          </a:p>
        </p:txBody>
      </p:sp>
    </p:spTree>
    <p:extLst>
      <p:ext uri="{BB962C8B-B14F-4D97-AF65-F5344CB8AC3E}">
        <p14:creationId xmlns:p14="http://schemas.microsoft.com/office/powerpoint/2010/main" val="230563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3676" r:id="rId13"/>
    <p:sldLayoutId id="2147483662" r:id="rId14"/>
    <p:sldLayoutId id="2147483678" r:id="rId15"/>
    <p:sldLayoutId id="2147483679" r:id="rId16"/>
    <p:sldLayoutId id="2147483681" r:id="rId17"/>
    <p:sldLayoutId id="2147483683" r:id="rId18"/>
    <p:sldLayoutId id="2147483698" r:id="rId19"/>
    <p:sldLayoutId id="2147483699" r:id="rId20"/>
    <p:sldLayoutId id="2147483684" r:id="rId21"/>
    <p:sldLayoutId id="2147483685" r:id="rId22"/>
    <p:sldLayoutId id="2147483694" r:id="rId23"/>
    <p:sldLayoutId id="2147483687" r:id="rId24"/>
    <p:sldLayoutId id="2147483688" r:id="rId25"/>
    <p:sldLayoutId id="2147483695" r:id="rId26"/>
    <p:sldLayoutId id="2147483700" r:id="rId27"/>
    <p:sldLayoutId id="2147483696" r:id="rId28"/>
    <p:sldLayoutId id="2147483702" r:id="rId29"/>
    <p:sldLayoutId id="2147483692" r:id="rId30"/>
    <p:sldLayoutId id="2147483693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2" userDrawn="1">
          <p15:clr>
            <a:srgbClr val="F26B43"/>
          </p15:clr>
        </p15:guide>
        <p15:guide id="2" pos="338" userDrawn="1">
          <p15:clr>
            <a:srgbClr val="F26B43"/>
          </p15:clr>
        </p15:guide>
        <p15:guide id="3" pos="7346" userDrawn="1">
          <p15:clr>
            <a:srgbClr val="F26B43"/>
          </p15:clr>
        </p15:guide>
        <p15:guide id="4" pos="1084" userDrawn="1">
          <p15:clr>
            <a:srgbClr val="F26B43"/>
          </p15:clr>
        </p15:guide>
        <p15:guide id="5" orient="horz" pos="1133" userDrawn="1">
          <p15:clr>
            <a:srgbClr val="F26B43"/>
          </p15:clr>
        </p15:guide>
        <p15:guide id="6" orient="horz" pos="3695" userDrawn="1">
          <p15:clr>
            <a:srgbClr val="F26B43"/>
          </p15:clr>
        </p15:guide>
        <p15:guide id="7" orient="horz" pos="3812" userDrawn="1">
          <p15:clr>
            <a:srgbClr val="F26B43"/>
          </p15:clr>
        </p15:guide>
        <p15:guide id="8" orient="horz" pos="232" userDrawn="1">
          <p15:clr>
            <a:srgbClr val="F26B43"/>
          </p15:clr>
        </p15:guide>
        <p15:guide id="9" orient="horz" pos="8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6144F9-2F51-441F-80A6-D5191E082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10030968" cy="678180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Kolesteatomsymposium</a:t>
            </a:r>
            <a:r>
              <a:rPr lang="sv-SE" dirty="0"/>
              <a:t> Hook 221006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9874D1-EE3E-407C-893C-7E8D10871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22" y="1276350"/>
            <a:ext cx="11234928" cy="46634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2800" dirty="0"/>
              <a:t>Moderatorer: </a:t>
            </a:r>
          </a:p>
          <a:p>
            <a:pPr marL="0" indent="0">
              <a:buNone/>
            </a:pPr>
            <a:r>
              <a:rPr lang="sv-SE" sz="2800" dirty="0"/>
              <a:t>Åsa Bonnard Öl </a:t>
            </a:r>
            <a:r>
              <a:rPr lang="sv-SE" sz="2800" dirty="0" err="1"/>
              <a:t>RegionStockholm</a:t>
            </a:r>
            <a:endParaRPr lang="sv-SE" sz="2800" dirty="0"/>
          </a:p>
          <a:p>
            <a:pPr marL="0" indent="0">
              <a:buNone/>
            </a:pPr>
            <a:r>
              <a:rPr lang="sv-SE" sz="2800" dirty="0"/>
              <a:t>Johanna Westerberg Öl </a:t>
            </a:r>
            <a:r>
              <a:rPr lang="sv-SE" sz="2800" dirty="0" err="1"/>
              <a:t>RegionÖstergötland</a:t>
            </a:r>
            <a:endParaRPr lang="sv-SE" sz="2800" dirty="0"/>
          </a:p>
          <a:p>
            <a:pPr marL="0" indent="0">
              <a:buNone/>
            </a:pPr>
            <a:endParaRPr lang="sv-SE" sz="2800" dirty="0"/>
          </a:p>
          <a:p>
            <a:pPr marL="0" indent="0">
              <a:buNone/>
            </a:pPr>
            <a:r>
              <a:rPr lang="sv-SE" sz="2800" dirty="0"/>
              <a:t>Panel: </a:t>
            </a:r>
          </a:p>
          <a:p>
            <a:pPr marL="0" indent="0">
              <a:buNone/>
            </a:pPr>
            <a:r>
              <a:rPr lang="sv-SE" sz="2800" dirty="0"/>
              <a:t>P.O. Eriksson Öl </a:t>
            </a:r>
            <a:r>
              <a:rPr lang="sv-SE" sz="2800" dirty="0" err="1"/>
              <a:t>RegionStockholm</a:t>
            </a:r>
            <a:endParaRPr lang="sv-SE" sz="2800" dirty="0"/>
          </a:p>
          <a:p>
            <a:pPr marL="0" indent="0">
              <a:buNone/>
            </a:pPr>
            <a:r>
              <a:rPr lang="sv-SE" sz="2800" dirty="0"/>
              <a:t>Åsa Nihlén Öl Borås, </a:t>
            </a:r>
            <a:r>
              <a:rPr lang="sv-SE" sz="2800" dirty="0" err="1"/>
              <a:t>VästraGötalandsregionen</a:t>
            </a:r>
            <a:endParaRPr lang="sv-SE" sz="2800" dirty="0"/>
          </a:p>
          <a:p>
            <a:pPr marL="0" indent="0">
              <a:buNone/>
            </a:pPr>
            <a:r>
              <a:rPr lang="sv-SE" sz="2800" dirty="0"/>
              <a:t>Kornel Sass Öl Helsingborg, </a:t>
            </a:r>
            <a:r>
              <a:rPr lang="sv-SE" sz="2800" dirty="0" err="1"/>
              <a:t>RegionSkåne</a:t>
            </a:r>
            <a:endParaRPr lang="sv-SE" sz="2800" dirty="0"/>
          </a:p>
          <a:p>
            <a:pPr marL="0" indent="0">
              <a:buNone/>
            </a:pPr>
            <a:r>
              <a:rPr lang="sv-SE" sz="2800" dirty="0"/>
              <a:t>Ulrica Thunberg Öl Karlstad</a:t>
            </a:r>
            <a:r>
              <a:rPr lang="sv-SE" sz="2800"/>
              <a:t>, Örebro</a:t>
            </a:r>
            <a:endParaRPr lang="sv-SE" sz="2800" dirty="0"/>
          </a:p>
          <a:p>
            <a:pPr marL="0" indent="0">
              <a:buNone/>
            </a:pPr>
            <a:endParaRPr lang="sv-SE" sz="2800" dirty="0"/>
          </a:p>
          <a:p>
            <a:pPr marL="0" indent="0">
              <a:buNone/>
            </a:pPr>
            <a:endParaRPr lang="sv-SE" sz="2800" dirty="0"/>
          </a:p>
          <a:p>
            <a:pPr marL="0" indent="0">
              <a:buNone/>
            </a:pPr>
            <a:endParaRPr lang="sv-SE" sz="280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FB496C7-2D8B-4D13-9CC4-D342A1C1E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9922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453936E-DF44-4D4E-AB67-8D71C588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10</a:t>
            </a:fld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23D1A458-02D5-4B54-80D9-E59E3B4E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65" y="-195614"/>
            <a:ext cx="9692640" cy="1325562"/>
          </a:xfrm>
        </p:spPr>
        <p:txBody>
          <a:bodyPr/>
          <a:lstStyle/>
          <a:p>
            <a:r>
              <a:rPr lang="sv-SE" dirty="0"/>
              <a:t>21-årig man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7B47CCE-822D-4820-8F4A-E5EBA7890317}"/>
              </a:ext>
            </a:extLst>
          </p:cNvPr>
          <p:cNvSpPr txBox="1"/>
          <p:nvPr/>
        </p:nvSpPr>
        <p:spPr>
          <a:xfrm>
            <a:off x="6930887" y="388939"/>
            <a:ext cx="51269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Frågor till panel+ </a:t>
            </a:r>
            <a:r>
              <a:rPr lang="sv-SE" sz="2800" dirty="0" err="1"/>
              <a:t>Mentimeter</a:t>
            </a:r>
            <a:endParaRPr lang="sv-SE" sz="2800" dirty="0"/>
          </a:p>
          <a:p>
            <a:endParaRPr lang="sv-SE" sz="2800" dirty="0"/>
          </a:p>
          <a:p>
            <a:r>
              <a:rPr lang="sv-SE" sz="2800" dirty="0"/>
              <a:t>Skulle du spara </a:t>
            </a:r>
            <a:r>
              <a:rPr lang="sv-SE" sz="2800" dirty="0" err="1"/>
              <a:t>chordan</a:t>
            </a:r>
            <a:r>
              <a:rPr lang="sv-SE" sz="2800" dirty="0"/>
              <a:t>? </a:t>
            </a:r>
          </a:p>
          <a:p>
            <a:endParaRPr lang="sv-SE" sz="2800" dirty="0"/>
          </a:p>
          <a:p>
            <a:endParaRPr lang="sv-SE" sz="280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2F10EE4-276F-42FD-AE90-FA668AEE6BF2}"/>
              </a:ext>
            </a:extLst>
          </p:cNvPr>
          <p:cNvSpPr txBox="1"/>
          <p:nvPr/>
        </p:nvSpPr>
        <p:spPr>
          <a:xfrm>
            <a:off x="6930886" y="2953235"/>
            <a:ext cx="5126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800" dirty="0"/>
          </a:p>
          <a:p>
            <a:r>
              <a:rPr lang="sv-SE" sz="2800" dirty="0"/>
              <a:t> </a:t>
            </a:r>
          </a:p>
          <a:p>
            <a:endParaRPr lang="sv-SE" sz="28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6B5D3F2-EC82-437B-BA0E-073F6C14E54C}"/>
              </a:ext>
            </a:extLst>
          </p:cNvPr>
          <p:cNvSpPr txBox="1"/>
          <p:nvPr/>
        </p:nvSpPr>
        <p:spPr>
          <a:xfrm>
            <a:off x="7065087" y="2400723"/>
            <a:ext cx="5126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800" dirty="0"/>
          </a:p>
          <a:p>
            <a:r>
              <a:rPr lang="sv-SE" sz="2800" dirty="0"/>
              <a:t>Om benkedjan vore hel, skulle du dela den?  </a:t>
            </a:r>
          </a:p>
        </p:txBody>
      </p:sp>
      <p:pic>
        <p:nvPicPr>
          <p:cNvPr id="9" name="Platshållare för innehåll 3">
            <a:extLst>
              <a:ext uri="{FF2B5EF4-FFF2-40B4-BE49-F238E27FC236}">
                <a16:creationId xmlns:a16="http://schemas.microsoft.com/office/drawing/2014/main" id="{863DA72F-6852-47E0-9CFE-3A72E375A0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 contrast="-9000"/>
                    </a14:imgEffect>
                  </a14:imgLayer>
                </a14:imgProps>
              </a:ext>
            </a:extLst>
          </a:blip>
          <a:srcRect l="19934" t="-1582" r="6687" b="64243"/>
          <a:stretch/>
        </p:blipFill>
        <p:spPr>
          <a:xfrm>
            <a:off x="134200" y="1343216"/>
            <a:ext cx="6585715" cy="477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6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453936E-DF44-4D4E-AB67-8D71C588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11</a:t>
            </a:fld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23D1A458-02D5-4B54-80D9-E59E3B4E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65" y="-195614"/>
            <a:ext cx="9692640" cy="1325562"/>
          </a:xfrm>
        </p:spPr>
        <p:txBody>
          <a:bodyPr/>
          <a:lstStyle/>
          <a:p>
            <a:r>
              <a:rPr lang="sv-SE" dirty="0"/>
              <a:t>21-årig man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7B47CCE-822D-4820-8F4A-E5EBA7890317}"/>
              </a:ext>
            </a:extLst>
          </p:cNvPr>
          <p:cNvSpPr txBox="1"/>
          <p:nvPr/>
        </p:nvSpPr>
        <p:spPr>
          <a:xfrm>
            <a:off x="6930887" y="388939"/>
            <a:ext cx="51269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Frågor till panel+ </a:t>
            </a:r>
            <a:r>
              <a:rPr lang="sv-SE" sz="2800" dirty="0" err="1"/>
              <a:t>Mentimeter</a:t>
            </a:r>
            <a:endParaRPr lang="sv-SE" sz="2800" dirty="0"/>
          </a:p>
          <a:p>
            <a:endParaRPr lang="sv-SE" sz="2800" dirty="0"/>
          </a:p>
          <a:p>
            <a:r>
              <a:rPr lang="sv-SE" sz="2800" dirty="0"/>
              <a:t>Hur rekonstruerar du?</a:t>
            </a:r>
          </a:p>
          <a:p>
            <a:endParaRPr lang="sv-SE" sz="2800" dirty="0"/>
          </a:p>
          <a:p>
            <a:endParaRPr lang="sv-SE" sz="280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2F10EE4-276F-42FD-AE90-FA668AEE6BF2}"/>
              </a:ext>
            </a:extLst>
          </p:cNvPr>
          <p:cNvSpPr txBox="1"/>
          <p:nvPr/>
        </p:nvSpPr>
        <p:spPr>
          <a:xfrm>
            <a:off x="6930886" y="2953235"/>
            <a:ext cx="5126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800" dirty="0"/>
          </a:p>
          <a:p>
            <a:r>
              <a:rPr lang="sv-SE" sz="2800" dirty="0"/>
              <a:t> </a:t>
            </a:r>
          </a:p>
          <a:p>
            <a:endParaRPr lang="sv-SE" sz="28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6B5D3F2-EC82-437B-BA0E-073F6C14E54C}"/>
              </a:ext>
            </a:extLst>
          </p:cNvPr>
          <p:cNvSpPr txBox="1"/>
          <p:nvPr/>
        </p:nvSpPr>
        <p:spPr>
          <a:xfrm>
            <a:off x="7065087" y="2400723"/>
            <a:ext cx="51269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800" dirty="0"/>
          </a:p>
          <a:p>
            <a:r>
              <a:rPr lang="sv-SE" sz="2800" dirty="0"/>
              <a:t>Vilken rekonstruktion av benkedjan är ditt </a:t>
            </a:r>
            <a:r>
              <a:rPr lang="sv-SE" sz="2800" dirty="0" err="1"/>
              <a:t>förstanandsval</a:t>
            </a:r>
            <a:r>
              <a:rPr lang="sv-SE" sz="2800" dirty="0"/>
              <a:t>? </a:t>
            </a:r>
          </a:p>
        </p:txBody>
      </p:sp>
      <p:pic>
        <p:nvPicPr>
          <p:cNvPr id="9" name="Platshållare för innehåll 3">
            <a:extLst>
              <a:ext uri="{FF2B5EF4-FFF2-40B4-BE49-F238E27FC236}">
                <a16:creationId xmlns:a16="http://schemas.microsoft.com/office/drawing/2014/main" id="{55448638-7C2A-416E-9E95-7D0E233BE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 contrast="-9000"/>
                    </a14:imgEffect>
                  </a14:imgLayer>
                </a14:imgProps>
              </a:ext>
            </a:extLst>
          </a:blip>
          <a:srcRect l="19934" t="-1582" r="6687" b="64243"/>
          <a:stretch/>
        </p:blipFill>
        <p:spPr>
          <a:xfrm>
            <a:off x="134200" y="1343216"/>
            <a:ext cx="6585715" cy="477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5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69DB79CD-219A-5D0D-13A9-52FBACA04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45"/>
          <a:stretch/>
        </p:blipFill>
        <p:spPr>
          <a:xfrm>
            <a:off x="2030278" y="-1643687"/>
            <a:ext cx="9499735" cy="8501687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1A856BD9-E1A9-4929-8F99-674254FC9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65" y="-195614"/>
            <a:ext cx="9692640" cy="1325562"/>
          </a:xfrm>
        </p:spPr>
        <p:txBody>
          <a:bodyPr/>
          <a:lstStyle/>
          <a:p>
            <a:r>
              <a:rPr lang="sv-SE" dirty="0"/>
              <a:t>21-årig man</a:t>
            </a:r>
          </a:p>
        </p:txBody>
      </p:sp>
    </p:spTree>
    <p:extLst>
      <p:ext uri="{BB962C8B-B14F-4D97-AF65-F5344CB8AC3E}">
        <p14:creationId xmlns:p14="http://schemas.microsoft.com/office/powerpoint/2010/main" val="1729253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D1E2B7-496D-49DF-A13B-4770668F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61" y="-662782"/>
            <a:ext cx="10515600" cy="1325563"/>
          </a:xfrm>
        </p:spPr>
        <p:txBody>
          <a:bodyPr/>
          <a:lstStyle/>
          <a:p>
            <a:r>
              <a:rPr lang="sv-SE" dirty="0"/>
              <a:t>Fall 2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681EC4B-28A2-4956-8236-0AE7DEE46C09}"/>
              </a:ext>
            </a:extLst>
          </p:cNvPr>
          <p:cNvSpPr txBox="1"/>
          <p:nvPr/>
        </p:nvSpPr>
        <p:spPr>
          <a:xfrm>
            <a:off x="3048000" y="32476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2B9784F-1347-4986-AB8E-BFA324406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936" y="594596"/>
            <a:ext cx="5266629" cy="566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18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EF5ED8-1DB8-4D48-B6A0-C38AE1F4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11-årig pojke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79F224-3E89-42FA-9195-DCB78A7BA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14</a:t>
            </a:fld>
            <a:endParaRPr lang="sv-SE" dirty="0"/>
          </a:p>
        </p:txBody>
      </p:sp>
      <p:sp>
        <p:nvSpPr>
          <p:cNvPr id="5" name="Platshållare för innehåll 3">
            <a:extLst>
              <a:ext uri="{FF2B5EF4-FFF2-40B4-BE49-F238E27FC236}">
                <a16:creationId xmlns:a16="http://schemas.microsoft.com/office/drawing/2014/main" id="{F4D39A97-4EB5-4436-82EE-3DF637D35EC3}"/>
              </a:ext>
            </a:extLst>
          </p:cNvPr>
          <p:cNvSpPr txBox="1">
            <a:spLocks/>
          </p:cNvSpPr>
          <p:nvPr/>
        </p:nvSpPr>
        <p:spPr>
          <a:xfrm>
            <a:off x="280260" y="1441309"/>
            <a:ext cx="6992011" cy="5209861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800" dirty="0"/>
              <a:t>Rörbehandlad 7-års ålder, SOM, recidiverande AOM </a:t>
            </a:r>
          </a:p>
          <a:p>
            <a:r>
              <a:rPr lang="sv-SE" sz="2800" dirty="0"/>
              <a:t>10-års ålder:   </a:t>
            </a:r>
          </a:p>
          <a:p>
            <a:pPr lvl="1"/>
            <a:r>
              <a:rPr lang="sv-SE" sz="2600" dirty="0" err="1"/>
              <a:t>Vä</a:t>
            </a:r>
            <a:r>
              <a:rPr lang="sv-SE" sz="2600" dirty="0"/>
              <a:t>: rör släppt, läkt </a:t>
            </a:r>
            <a:r>
              <a:rPr lang="sv-SE" sz="2600" dirty="0" err="1"/>
              <a:t>trmh</a:t>
            </a:r>
            <a:endParaRPr lang="sv-SE" sz="2600" dirty="0"/>
          </a:p>
          <a:p>
            <a:pPr lvl="1"/>
            <a:r>
              <a:rPr lang="sv-SE" sz="2600" dirty="0"/>
              <a:t>Hö: rör kvar</a:t>
            </a:r>
          </a:p>
          <a:p>
            <a:endParaRPr lang="sv-SE" sz="2800" dirty="0"/>
          </a:p>
          <a:p>
            <a:r>
              <a:rPr lang="sv-SE" sz="2800" dirty="0"/>
              <a:t>Vid planerad rörextraktion i narkos ses </a:t>
            </a:r>
            <a:r>
              <a:rPr lang="sv-SE" sz="2800" dirty="0" err="1"/>
              <a:t>kolesteatom</a:t>
            </a:r>
            <a:r>
              <a:rPr lang="sv-SE" sz="2800" dirty="0"/>
              <a:t> bilat</a:t>
            </a:r>
          </a:p>
          <a:p>
            <a:r>
              <a:rPr lang="sv-SE" sz="2800" dirty="0"/>
              <a:t>Klarar Valsalva </a:t>
            </a:r>
          </a:p>
          <a:p>
            <a:endParaRPr lang="sv-SE" sz="28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F1BCE13-EE9F-4185-9255-6F4ADBDED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274" y="1318177"/>
            <a:ext cx="2966483" cy="319301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FB3381D-F1A0-4C84-A369-EFA2BF5B5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565" y="1318177"/>
            <a:ext cx="2966484" cy="31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21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A18FE31F-C252-49AB-AEBD-94C9A8538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15</a:t>
            </a:fld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EDA2424-98EF-4654-8FB6-8ED809866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812" y="2431735"/>
            <a:ext cx="3674203" cy="395477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A932A98-1CFE-4A73-945B-C1F9B86B5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797" y="2431735"/>
            <a:ext cx="3674203" cy="3954778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EAFD83D-62DA-4061-A967-45951C2CA3EA}"/>
              </a:ext>
            </a:extLst>
          </p:cNvPr>
          <p:cNvSpPr txBox="1"/>
          <p:nvPr/>
        </p:nvSpPr>
        <p:spPr>
          <a:xfrm>
            <a:off x="5003920" y="843238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2800" dirty="0" err="1">
                <a:latin typeface="+mj-lt"/>
              </a:rPr>
              <a:t>Preop</a:t>
            </a:r>
            <a:r>
              <a:rPr lang="sv-SE" sz="2800" dirty="0">
                <a:latin typeface="+mj-lt"/>
              </a:rPr>
              <a:t> tonaudio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535DF37-D9AF-40D0-AFEC-1B30C08D8AE7}"/>
              </a:ext>
            </a:extLst>
          </p:cNvPr>
          <p:cNvSpPr txBox="1"/>
          <p:nvPr/>
        </p:nvSpPr>
        <p:spPr>
          <a:xfrm>
            <a:off x="6789797" y="2121844"/>
            <a:ext cx="507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2800" dirty="0" err="1">
                <a:latin typeface="+mj-lt"/>
              </a:rPr>
              <a:t>Vä</a:t>
            </a:r>
            <a:r>
              <a:rPr lang="sv-SE" sz="2800" dirty="0">
                <a:latin typeface="+mj-lt"/>
              </a:rPr>
              <a:t> = subjektivt bästa </a:t>
            </a:r>
            <a:r>
              <a:rPr lang="sv-SE" sz="2800" dirty="0" err="1">
                <a:latin typeface="+mj-lt"/>
              </a:rPr>
              <a:t>hörörat</a:t>
            </a:r>
            <a:endParaRPr lang="sv-SE" sz="2800" dirty="0">
              <a:latin typeface="+mj-lt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696B113E-5752-4F9C-9509-B843E6814C8F}"/>
              </a:ext>
            </a:extLst>
          </p:cNvPr>
          <p:cNvSpPr txBox="1">
            <a:spLocks/>
          </p:cNvSpPr>
          <p:nvPr/>
        </p:nvSpPr>
        <p:spPr>
          <a:xfrm>
            <a:off x="540000" y="368300"/>
            <a:ext cx="9924000" cy="949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11-årig pojke</a:t>
            </a:r>
          </a:p>
        </p:txBody>
      </p:sp>
    </p:spTree>
    <p:extLst>
      <p:ext uri="{BB962C8B-B14F-4D97-AF65-F5344CB8AC3E}">
        <p14:creationId xmlns:p14="http://schemas.microsoft.com/office/powerpoint/2010/main" val="4128815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609A4305-BDBE-4558-9548-26DBC3FE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16</a:t>
            </a:fld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6FC5897-0A4F-445F-A130-3AE1EF5B71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7" r="13352"/>
          <a:stretch/>
        </p:blipFill>
        <p:spPr>
          <a:xfrm>
            <a:off x="0" y="937296"/>
            <a:ext cx="6786562" cy="400945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19B5330-5513-4A87-A516-E43E7FD8E0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074" b="6730"/>
          <a:stretch/>
        </p:blipFill>
        <p:spPr>
          <a:xfrm>
            <a:off x="6629790" y="3357727"/>
            <a:ext cx="5562210" cy="3500273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20CE0FFB-8720-4C19-87F7-F832F47D851E}"/>
              </a:ext>
            </a:extLst>
          </p:cNvPr>
          <p:cNvSpPr txBox="1">
            <a:spLocks/>
          </p:cNvSpPr>
          <p:nvPr/>
        </p:nvSpPr>
        <p:spPr>
          <a:xfrm>
            <a:off x="300515" y="96158"/>
            <a:ext cx="9924000" cy="949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11-årig pojke</a:t>
            </a:r>
          </a:p>
        </p:txBody>
      </p:sp>
    </p:spTree>
    <p:extLst>
      <p:ext uri="{BB962C8B-B14F-4D97-AF65-F5344CB8AC3E}">
        <p14:creationId xmlns:p14="http://schemas.microsoft.com/office/powerpoint/2010/main" val="348384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6D04B1AE-28F1-4620-A5BA-16467D4D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17</a:t>
            </a:fld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B38CB4D-06BA-40D5-819A-3907D9F0AEFB}"/>
              </a:ext>
            </a:extLst>
          </p:cNvPr>
          <p:cNvSpPr txBox="1"/>
          <p:nvPr/>
        </p:nvSpPr>
        <p:spPr>
          <a:xfrm>
            <a:off x="468000" y="1084072"/>
            <a:ext cx="11616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HÖGER ÖRA:</a:t>
            </a:r>
          </a:p>
          <a:p>
            <a:r>
              <a:rPr lang="sv-SE" dirty="0"/>
              <a:t>Yttre hörselgången är utan anmärkning. Ett rör ses i trumhinnan. Avrundad </a:t>
            </a:r>
            <a:r>
              <a:rPr lang="sv-SE" dirty="0" err="1"/>
              <a:t>scutum</a:t>
            </a:r>
            <a:r>
              <a:rPr lang="sv-SE" dirty="0"/>
              <a:t>. </a:t>
            </a:r>
            <a:r>
              <a:rPr lang="sv-SE" dirty="0" err="1"/>
              <a:t>Prussak's</a:t>
            </a:r>
            <a:r>
              <a:rPr lang="sv-SE" dirty="0"/>
              <a:t> spatiet, </a:t>
            </a:r>
            <a:r>
              <a:rPr lang="sv-SE" dirty="0" err="1"/>
              <a:t>epitympanon</a:t>
            </a:r>
            <a:r>
              <a:rPr lang="sv-SE" dirty="0"/>
              <a:t> och </a:t>
            </a:r>
            <a:r>
              <a:rPr lang="sv-SE" dirty="0" err="1">
                <a:highlight>
                  <a:srgbClr val="FFFF00"/>
                </a:highlight>
              </a:rPr>
              <a:t>antrum</a:t>
            </a:r>
            <a:r>
              <a:rPr lang="sv-SE" dirty="0">
                <a:highlight>
                  <a:srgbClr val="FFFF00"/>
                </a:highlight>
              </a:rPr>
              <a:t> är helt förtätade av mjukdelar</a:t>
            </a:r>
            <a:r>
              <a:rPr lang="sv-SE" dirty="0"/>
              <a:t>. Ovala och runda fönster </a:t>
            </a:r>
            <a:r>
              <a:rPr lang="sv-SE" dirty="0">
                <a:highlight>
                  <a:srgbClr val="FFFF00"/>
                </a:highlight>
              </a:rPr>
              <a:t>samt sinus </a:t>
            </a:r>
            <a:r>
              <a:rPr lang="sv-SE" dirty="0" err="1">
                <a:highlight>
                  <a:srgbClr val="FFFF00"/>
                </a:highlight>
              </a:rPr>
              <a:t>tympani</a:t>
            </a:r>
            <a:r>
              <a:rPr lang="sv-SE" dirty="0">
                <a:highlight>
                  <a:srgbClr val="FFFF00"/>
                </a:highlight>
              </a:rPr>
              <a:t> är opåverkade</a:t>
            </a:r>
            <a:r>
              <a:rPr lang="sv-SE" dirty="0"/>
              <a:t>. </a:t>
            </a:r>
            <a:r>
              <a:rPr lang="sv-SE" dirty="0" err="1"/>
              <a:t>Incus</a:t>
            </a:r>
            <a:r>
              <a:rPr lang="sv-SE" dirty="0"/>
              <a:t> är till stor del destruerad, </a:t>
            </a:r>
            <a:r>
              <a:rPr lang="sv-SE" dirty="0" err="1"/>
              <a:t>malleus</a:t>
            </a:r>
            <a:r>
              <a:rPr lang="sv-SE" dirty="0"/>
              <a:t> och </a:t>
            </a:r>
            <a:r>
              <a:rPr lang="sv-SE" dirty="0" err="1"/>
              <a:t>stapes</a:t>
            </a:r>
            <a:r>
              <a:rPr lang="sv-SE" dirty="0"/>
              <a:t> är intakta. </a:t>
            </a:r>
            <a:r>
              <a:rPr lang="sv-SE" dirty="0" err="1"/>
              <a:t>Mastoidcellsystemet</a:t>
            </a:r>
            <a:r>
              <a:rPr lang="sv-SE" dirty="0"/>
              <a:t> är inte utvecklad. Intakt </a:t>
            </a:r>
            <a:r>
              <a:rPr lang="sv-SE" dirty="0" err="1"/>
              <a:t>tegmen</a:t>
            </a:r>
            <a:r>
              <a:rPr lang="sv-SE" dirty="0"/>
              <a:t>. </a:t>
            </a:r>
            <a:r>
              <a:rPr lang="sv-SE" dirty="0" err="1">
                <a:highlight>
                  <a:srgbClr val="FFFF00"/>
                </a:highlight>
              </a:rPr>
              <a:t>Canalis</a:t>
            </a:r>
            <a:r>
              <a:rPr lang="sv-SE" dirty="0">
                <a:highlight>
                  <a:srgbClr val="FFFF00"/>
                </a:highlight>
              </a:rPr>
              <a:t> </a:t>
            </a:r>
            <a:r>
              <a:rPr lang="sv-SE" dirty="0" err="1">
                <a:highlight>
                  <a:srgbClr val="FFFF00"/>
                </a:highlight>
              </a:rPr>
              <a:t>facialis</a:t>
            </a:r>
            <a:r>
              <a:rPr lang="sv-SE" dirty="0">
                <a:highlight>
                  <a:srgbClr val="FFFF00"/>
                </a:highlight>
              </a:rPr>
              <a:t> har sedvanligt förlopp och ordinär </a:t>
            </a:r>
            <a:r>
              <a:rPr lang="sv-SE" dirty="0" err="1">
                <a:highlight>
                  <a:srgbClr val="FFFF00"/>
                </a:highlight>
              </a:rPr>
              <a:t>bentäckning</a:t>
            </a:r>
            <a:r>
              <a:rPr lang="sv-SE" dirty="0">
                <a:highlight>
                  <a:srgbClr val="FFFF00"/>
                </a:highlight>
              </a:rPr>
              <a:t>. </a:t>
            </a:r>
          </a:p>
          <a:p>
            <a:endParaRPr lang="sv-SE" dirty="0"/>
          </a:p>
          <a:p>
            <a:r>
              <a:rPr lang="sv-SE" dirty="0"/>
              <a:t>VÄNSTER ÖRA:</a:t>
            </a:r>
          </a:p>
          <a:p>
            <a:r>
              <a:rPr lang="sv-SE" dirty="0" err="1"/>
              <a:t>Circumferent</a:t>
            </a:r>
            <a:r>
              <a:rPr lang="sv-SE" dirty="0"/>
              <a:t> </a:t>
            </a:r>
            <a:r>
              <a:rPr lang="sv-SE" dirty="0" err="1"/>
              <a:t>mjukkdelssvullnad</a:t>
            </a:r>
            <a:r>
              <a:rPr lang="sv-SE" dirty="0"/>
              <a:t> på 2-3 mm </a:t>
            </a:r>
            <a:r>
              <a:rPr lang="sv-SE" dirty="0" err="1"/>
              <a:t>mm</a:t>
            </a:r>
            <a:r>
              <a:rPr lang="sv-SE" dirty="0"/>
              <a:t> tjocklek i yttre hörselgången ingen </a:t>
            </a:r>
            <a:r>
              <a:rPr lang="sv-SE" dirty="0" err="1"/>
              <a:t>skelettdestruktion.Scutum</a:t>
            </a:r>
            <a:r>
              <a:rPr lang="sv-SE" dirty="0"/>
              <a:t> är avrundad. </a:t>
            </a:r>
            <a:r>
              <a:rPr lang="sv-SE" dirty="0" err="1"/>
              <a:t>Cavum</a:t>
            </a:r>
            <a:r>
              <a:rPr lang="sv-SE" dirty="0"/>
              <a:t> </a:t>
            </a:r>
            <a:r>
              <a:rPr lang="sv-SE" dirty="0" err="1"/>
              <a:t>tympani</a:t>
            </a:r>
            <a:r>
              <a:rPr lang="sv-SE" dirty="0"/>
              <a:t> </a:t>
            </a:r>
            <a:r>
              <a:rPr lang="sv-SE" dirty="0" err="1"/>
              <a:t>inkl</a:t>
            </a:r>
            <a:r>
              <a:rPr lang="sv-SE" dirty="0"/>
              <a:t> tuba avgången och </a:t>
            </a:r>
            <a:r>
              <a:rPr lang="sv-SE" dirty="0" err="1"/>
              <a:t>antrum</a:t>
            </a:r>
            <a:r>
              <a:rPr lang="sv-SE" dirty="0"/>
              <a:t> är helt förtätade. Mjukdelarna når in ovala och runda fönster medialt, </a:t>
            </a:r>
            <a:r>
              <a:rPr lang="sv-SE" dirty="0" err="1"/>
              <a:t>recessus</a:t>
            </a:r>
            <a:r>
              <a:rPr lang="sv-SE" dirty="0"/>
              <a:t> </a:t>
            </a:r>
            <a:r>
              <a:rPr lang="sv-SE" dirty="0" err="1"/>
              <a:t>facialis</a:t>
            </a:r>
            <a:r>
              <a:rPr lang="sv-SE" dirty="0"/>
              <a:t> och sinus </a:t>
            </a:r>
            <a:r>
              <a:rPr lang="sv-SE" dirty="0" err="1"/>
              <a:t>tympani</a:t>
            </a:r>
            <a:r>
              <a:rPr lang="sv-SE" dirty="0"/>
              <a:t> dorsalt. Erosion på </a:t>
            </a:r>
            <a:r>
              <a:rPr lang="sv-SE" dirty="0" err="1"/>
              <a:t>caput</a:t>
            </a:r>
            <a:r>
              <a:rPr lang="sv-SE" dirty="0"/>
              <a:t> </a:t>
            </a:r>
            <a:r>
              <a:rPr lang="sv-SE" dirty="0" err="1"/>
              <a:t>mallei</a:t>
            </a:r>
            <a:r>
              <a:rPr lang="sv-SE" dirty="0"/>
              <a:t>, corpus och stor del av </a:t>
            </a:r>
            <a:r>
              <a:rPr lang="sv-SE" dirty="0" err="1"/>
              <a:t>crus</a:t>
            </a:r>
            <a:r>
              <a:rPr lang="sv-SE" dirty="0"/>
              <a:t> </a:t>
            </a:r>
            <a:r>
              <a:rPr lang="sv-SE" dirty="0" err="1"/>
              <a:t>longus</a:t>
            </a:r>
            <a:r>
              <a:rPr lang="sv-SE" dirty="0"/>
              <a:t> </a:t>
            </a:r>
            <a:r>
              <a:rPr lang="sv-SE" dirty="0" err="1"/>
              <a:t>incudis</a:t>
            </a:r>
            <a:r>
              <a:rPr lang="sv-SE" dirty="0"/>
              <a:t> är destruerade. </a:t>
            </a:r>
            <a:r>
              <a:rPr lang="sv-SE" dirty="0" err="1"/>
              <a:t>Stapes</a:t>
            </a:r>
            <a:r>
              <a:rPr lang="sv-SE" dirty="0"/>
              <a:t> är intakt. </a:t>
            </a:r>
            <a:r>
              <a:rPr lang="sv-SE" dirty="0" err="1"/>
              <a:t>Mastoidcellsystemet</a:t>
            </a:r>
            <a:r>
              <a:rPr lang="sv-SE" dirty="0"/>
              <a:t> är inte utvecklad. Intakt </a:t>
            </a:r>
            <a:r>
              <a:rPr lang="sv-SE" dirty="0" err="1"/>
              <a:t>tegmen</a:t>
            </a:r>
            <a:r>
              <a:rPr lang="sv-SE" dirty="0"/>
              <a:t>. </a:t>
            </a:r>
            <a:r>
              <a:rPr lang="sv-SE" dirty="0" err="1"/>
              <a:t>Canalis</a:t>
            </a:r>
            <a:r>
              <a:rPr lang="sv-SE" dirty="0"/>
              <a:t> </a:t>
            </a:r>
            <a:r>
              <a:rPr lang="sv-SE" dirty="0" err="1"/>
              <a:t>facialis</a:t>
            </a:r>
            <a:r>
              <a:rPr lang="sv-SE" dirty="0"/>
              <a:t> har sedvanligt förlopp men i pars </a:t>
            </a:r>
            <a:r>
              <a:rPr lang="sv-SE" dirty="0" err="1"/>
              <a:t>tympanica</a:t>
            </a:r>
            <a:r>
              <a:rPr lang="sv-SE" dirty="0"/>
              <a:t> ses ställvis områden med avsaknad av </a:t>
            </a:r>
            <a:r>
              <a:rPr lang="sv-SE" dirty="0" err="1"/>
              <a:t>bentäckning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/>
              <a:t>BÅDA ÖRONEN:</a:t>
            </a:r>
          </a:p>
          <a:p>
            <a:r>
              <a:rPr lang="sv-SE" dirty="0" err="1"/>
              <a:t>Tegmen</a:t>
            </a:r>
            <a:r>
              <a:rPr lang="sv-SE" dirty="0"/>
              <a:t> är intakt såväl på höger som på vänster sida. Inneröronen är </a:t>
            </a:r>
            <a:r>
              <a:rPr lang="sv-SE" dirty="0" err="1"/>
              <a:t>normalkonfiguerade</a:t>
            </a:r>
            <a:r>
              <a:rPr lang="sv-SE" dirty="0"/>
              <a:t>. Inre hörselgången är bilateralt </a:t>
            </a:r>
            <a:r>
              <a:rPr lang="sv-SE" dirty="0" err="1"/>
              <a:t>normalvid</a:t>
            </a:r>
            <a:r>
              <a:rPr lang="sv-SE" dirty="0"/>
              <a:t> och </a:t>
            </a:r>
            <a:r>
              <a:rPr lang="sv-SE" dirty="0" err="1"/>
              <a:t>symmetrisk.Caroticus</a:t>
            </a:r>
            <a:r>
              <a:rPr lang="sv-SE" dirty="0"/>
              <a:t> har sedvanligt förlopp. Inget avvikande i </a:t>
            </a:r>
            <a:r>
              <a:rPr lang="sv-SE" dirty="0" err="1"/>
              <a:t>bulbus</a:t>
            </a:r>
            <a:r>
              <a:rPr lang="sv-SE" dirty="0"/>
              <a:t> </a:t>
            </a:r>
            <a:r>
              <a:rPr lang="sv-SE" dirty="0" err="1"/>
              <a:t>venae</a:t>
            </a:r>
            <a:r>
              <a:rPr lang="sv-SE" dirty="0"/>
              <a:t> </a:t>
            </a:r>
            <a:r>
              <a:rPr lang="sv-SE" dirty="0" err="1"/>
              <a:t>jugulare</a:t>
            </a:r>
            <a:r>
              <a:rPr lang="sv-SE" dirty="0"/>
              <a:t>. </a:t>
            </a:r>
          </a:p>
          <a:p>
            <a:endParaRPr lang="sv-SE" dirty="0"/>
          </a:p>
          <a:p>
            <a:r>
              <a:rPr lang="sv-SE" dirty="0"/>
              <a:t>SAMMANFATTNING:</a:t>
            </a:r>
          </a:p>
          <a:p>
            <a:r>
              <a:rPr lang="sv-SE" dirty="0"/>
              <a:t>-- Pars </a:t>
            </a:r>
            <a:r>
              <a:rPr lang="sv-SE" dirty="0" err="1"/>
              <a:t>flaccida</a:t>
            </a:r>
            <a:r>
              <a:rPr lang="sv-SE" dirty="0"/>
              <a:t> </a:t>
            </a:r>
            <a:r>
              <a:rPr lang="sv-SE" dirty="0" err="1"/>
              <a:t>cholesteatom</a:t>
            </a:r>
            <a:r>
              <a:rPr lang="sv-SE" dirty="0"/>
              <a:t> i båda öronen. 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016CF66B-2529-45F3-B6BC-37CE715CA040}"/>
              </a:ext>
            </a:extLst>
          </p:cNvPr>
          <p:cNvSpPr txBox="1">
            <a:spLocks/>
          </p:cNvSpPr>
          <p:nvPr/>
        </p:nvSpPr>
        <p:spPr>
          <a:xfrm>
            <a:off x="344760" y="134195"/>
            <a:ext cx="9924000" cy="949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11-årig pojke</a:t>
            </a:r>
          </a:p>
        </p:txBody>
      </p:sp>
    </p:spTree>
    <p:extLst>
      <p:ext uri="{BB962C8B-B14F-4D97-AF65-F5344CB8AC3E}">
        <p14:creationId xmlns:p14="http://schemas.microsoft.com/office/powerpoint/2010/main" val="2828659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453936E-DF44-4D4E-AB67-8D71C588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18</a:t>
            </a:fld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23D1A458-02D5-4B54-80D9-E59E3B4E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65" y="-195614"/>
            <a:ext cx="9692640" cy="1325562"/>
          </a:xfrm>
        </p:spPr>
        <p:txBody>
          <a:bodyPr/>
          <a:lstStyle/>
          <a:p>
            <a:r>
              <a:rPr lang="sv-SE" dirty="0"/>
              <a:t>11-årig pojke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7B47CCE-822D-4820-8F4A-E5EBA7890317}"/>
              </a:ext>
            </a:extLst>
          </p:cNvPr>
          <p:cNvSpPr txBox="1"/>
          <p:nvPr/>
        </p:nvSpPr>
        <p:spPr>
          <a:xfrm>
            <a:off x="6930887" y="388939"/>
            <a:ext cx="51269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Frågor till panel+ </a:t>
            </a:r>
            <a:r>
              <a:rPr lang="sv-SE" sz="2800" dirty="0" err="1"/>
              <a:t>Mentimeter</a:t>
            </a:r>
            <a:endParaRPr lang="sv-SE" sz="2800" dirty="0"/>
          </a:p>
          <a:p>
            <a:endParaRPr lang="sv-SE" sz="2800" dirty="0"/>
          </a:p>
          <a:p>
            <a:r>
              <a:rPr lang="sv-SE" sz="2800" dirty="0"/>
              <a:t>Vilken prioritet till </a:t>
            </a:r>
            <a:r>
              <a:rPr lang="sv-SE" sz="2800" dirty="0" err="1"/>
              <a:t>op</a:t>
            </a:r>
            <a:r>
              <a:rPr lang="sv-SE" sz="2800" dirty="0"/>
              <a:t> anser du att denna pt har? </a:t>
            </a:r>
          </a:p>
          <a:p>
            <a:endParaRPr lang="sv-SE" sz="2800" dirty="0"/>
          </a:p>
          <a:p>
            <a:endParaRPr lang="sv-SE" sz="28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912A05E-AC18-4134-A265-552510151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074" b="6730"/>
          <a:stretch/>
        </p:blipFill>
        <p:spPr>
          <a:xfrm>
            <a:off x="409464" y="1443202"/>
            <a:ext cx="6152513" cy="38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52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FA3F3FF8-9200-4129-BE27-85D290B43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19</a:t>
            </a:fld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C464048-8267-4826-BDB5-33164C5F7219}"/>
              </a:ext>
            </a:extLst>
          </p:cNvPr>
          <p:cNvSpPr txBox="1"/>
          <p:nvPr/>
        </p:nvSpPr>
        <p:spPr>
          <a:xfrm>
            <a:off x="3048000" y="32476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CDB5B0B-1614-4E2B-8129-292885DED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657"/>
          <a:stretch/>
        </p:blipFill>
        <p:spPr>
          <a:xfrm>
            <a:off x="1297238" y="843238"/>
            <a:ext cx="11847263" cy="5849579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C63BD055-52C9-4EE0-BBD2-9A2CBDC354DF}"/>
              </a:ext>
            </a:extLst>
          </p:cNvPr>
          <p:cNvSpPr txBox="1">
            <a:spLocks/>
          </p:cNvSpPr>
          <p:nvPr/>
        </p:nvSpPr>
        <p:spPr>
          <a:xfrm>
            <a:off x="540000" y="368300"/>
            <a:ext cx="9924000" cy="949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11-årig pojke</a:t>
            </a:r>
          </a:p>
        </p:txBody>
      </p:sp>
    </p:spTree>
    <p:extLst>
      <p:ext uri="{BB962C8B-B14F-4D97-AF65-F5344CB8AC3E}">
        <p14:creationId xmlns:p14="http://schemas.microsoft.com/office/powerpoint/2010/main" val="1525647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D1E2B7-496D-49DF-A13B-4770668F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61" y="-662782"/>
            <a:ext cx="10515600" cy="1325563"/>
          </a:xfrm>
        </p:spPr>
        <p:txBody>
          <a:bodyPr/>
          <a:lstStyle/>
          <a:p>
            <a:r>
              <a:rPr lang="sv-SE" dirty="0"/>
              <a:t>Fall 1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681EC4B-28A2-4956-8236-0AE7DEE46C09}"/>
              </a:ext>
            </a:extLst>
          </p:cNvPr>
          <p:cNvSpPr txBox="1"/>
          <p:nvPr/>
        </p:nvSpPr>
        <p:spPr>
          <a:xfrm>
            <a:off x="3048000" y="32476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dirty="0"/>
          </a:p>
        </p:txBody>
      </p:sp>
      <p:pic>
        <p:nvPicPr>
          <p:cNvPr id="11" name="Bildobjekt 10" descr="En bild som visar frukt&#10;&#10;Automatiskt genererad beskrivning">
            <a:extLst>
              <a:ext uri="{FF2B5EF4-FFF2-40B4-BE49-F238E27FC236}">
                <a16:creationId xmlns:a16="http://schemas.microsoft.com/office/drawing/2014/main" id="{198A18EE-4737-4850-8FCB-45D6F19C6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12595" r="11811"/>
          <a:stretch/>
        </p:blipFill>
        <p:spPr>
          <a:xfrm>
            <a:off x="4200041" y="-15597"/>
            <a:ext cx="7991959" cy="71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36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2EC84D01-FFC3-4CE2-82CF-D31BC9C211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96" b="59657"/>
          <a:stretch/>
        </p:blipFill>
        <p:spPr>
          <a:xfrm>
            <a:off x="77641" y="1612985"/>
            <a:ext cx="7137548" cy="3981924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453936E-DF44-4D4E-AB67-8D71C588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20</a:t>
            </a:fld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23D1A458-02D5-4B54-80D9-E59E3B4E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65" y="-195614"/>
            <a:ext cx="9692640" cy="1325562"/>
          </a:xfrm>
        </p:spPr>
        <p:txBody>
          <a:bodyPr/>
          <a:lstStyle/>
          <a:p>
            <a:r>
              <a:rPr lang="sv-SE" dirty="0"/>
              <a:t>11-årig pojke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7B47CCE-822D-4820-8F4A-E5EBA7890317}"/>
              </a:ext>
            </a:extLst>
          </p:cNvPr>
          <p:cNvSpPr txBox="1"/>
          <p:nvPr/>
        </p:nvSpPr>
        <p:spPr>
          <a:xfrm>
            <a:off x="6930887" y="388939"/>
            <a:ext cx="51269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Frågor till panel+ </a:t>
            </a:r>
            <a:r>
              <a:rPr lang="sv-SE" sz="2800" dirty="0" err="1"/>
              <a:t>Mentimeter</a:t>
            </a:r>
            <a:endParaRPr lang="sv-SE" sz="2800" dirty="0"/>
          </a:p>
          <a:p>
            <a:endParaRPr lang="sv-SE" sz="2800" dirty="0"/>
          </a:p>
          <a:p>
            <a:endParaRPr lang="sv-SE" sz="2800" dirty="0"/>
          </a:p>
          <a:p>
            <a:endParaRPr lang="sv-SE" sz="280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2F10EE4-276F-42FD-AE90-FA668AEE6BF2}"/>
              </a:ext>
            </a:extLst>
          </p:cNvPr>
          <p:cNvSpPr txBox="1"/>
          <p:nvPr/>
        </p:nvSpPr>
        <p:spPr>
          <a:xfrm>
            <a:off x="6930887" y="2205696"/>
            <a:ext cx="5126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800" dirty="0"/>
          </a:p>
          <a:p>
            <a:r>
              <a:rPr lang="sv-SE" sz="2800" dirty="0"/>
              <a:t>Vilken </a:t>
            </a:r>
            <a:r>
              <a:rPr lang="sv-SE" sz="2800" dirty="0" err="1"/>
              <a:t>op</a:t>
            </a:r>
            <a:r>
              <a:rPr lang="sv-SE" sz="2800" dirty="0"/>
              <a:t> approach väljer du? </a:t>
            </a:r>
          </a:p>
          <a:p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1679042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AA336397-CB89-438A-BC7A-A05697216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96" b="59657"/>
          <a:stretch/>
        </p:blipFill>
        <p:spPr>
          <a:xfrm>
            <a:off x="77641" y="1900237"/>
            <a:ext cx="6622651" cy="3694671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453936E-DF44-4D4E-AB67-8D71C588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21</a:t>
            </a:fld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23D1A458-02D5-4B54-80D9-E59E3B4E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65" y="-195614"/>
            <a:ext cx="9692640" cy="1325562"/>
          </a:xfrm>
        </p:spPr>
        <p:txBody>
          <a:bodyPr/>
          <a:lstStyle/>
          <a:p>
            <a:r>
              <a:rPr lang="sv-SE" dirty="0"/>
              <a:t>11-årig pojke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7B47CCE-822D-4820-8F4A-E5EBA7890317}"/>
              </a:ext>
            </a:extLst>
          </p:cNvPr>
          <p:cNvSpPr txBox="1"/>
          <p:nvPr/>
        </p:nvSpPr>
        <p:spPr>
          <a:xfrm>
            <a:off x="6930887" y="388939"/>
            <a:ext cx="51269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Frågor till panel+ </a:t>
            </a:r>
            <a:r>
              <a:rPr lang="sv-SE" sz="2800" dirty="0" err="1"/>
              <a:t>Mentimeter</a:t>
            </a:r>
            <a:endParaRPr lang="sv-SE" sz="2800" dirty="0"/>
          </a:p>
          <a:p>
            <a:endParaRPr lang="sv-SE" sz="2800" dirty="0"/>
          </a:p>
          <a:p>
            <a:r>
              <a:rPr lang="sv-SE" sz="2800" dirty="0"/>
              <a:t>Skulle du spara </a:t>
            </a:r>
            <a:r>
              <a:rPr lang="sv-SE" sz="2800" dirty="0" err="1"/>
              <a:t>chordan</a:t>
            </a:r>
            <a:r>
              <a:rPr lang="sv-SE" sz="2800" dirty="0"/>
              <a:t>? </a:t>
            </a:r>
          </a:p>
          <a:p>
            <a:endParaRPr lang="sv-SE" sz="2800" dirty="0"/>
          </a:p>
          <a:p>
            <a:endParaRPr lang="sv-SE" sz="280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2F10EE4-276F-42FD-AE90-FA668AEE6BF2}"/>
              </a:ext>
            </a:extLst>
          </p:cNvPr>
          <p:cNvSpPr txBox="1"/>
          <p:nvPr/>
        </p:nvSpPr>
        <p:spPr>
          <a:xfrm>
            <a:off x="6930886" y="2953235"/>
            <a:ext cx="5126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800" dirty="0"/>
          </a:p>
          <a:p>
            <a:r>
              <a:rPr lang="sv-SE" sz="2800" dirty="0"/>
              <a:t> </a:t>
            </a:r>
          </a:p>
          <a:p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3557705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63C5F62B-E447-482E-8F04-9F57B3E048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96" b="59657"/>
          <a:stretch/>
        </p:blipFill>
        <p:spPr>
          <a:xfrm>
            <a:off x="77641" y="1714501"/>
            <a:ext cx="6955582" cy="3880408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453936E-DF44-4D4E-AB67-8D71C588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22</a:t>
            </a:fld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23D1A458-02D5-4B54-80D9-E59E3B4E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65" y="-195614"/>
            <a:ext cx="9692640" cy="1325562"/>
          </a:xfrm>
        </p:spPr>
        <p:txBody>
          <a:bodyPr/>
          <a:lstStyle/>
          <a:p>
            <a:r>
              <a:rPr lang="sv-SE" dirty="0"/>
              <a:t>11-årig pojke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7B47CCE-822D-4820-8F4A-E5EBA7890317}"/>
              </a:ext>
            </a:extLst>
          </p:cNvPr>
          <p:cNvSpPr txBox="1"/>
          <p:nvPr/>
        </p:nvSpPr>
        <p:spPr>
          <a:xfrm>
            <a:off x="6930887" y="388939"/>
            <a:ext cx="51269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Frågor till panel+ </a:t>
            </a:r>
            <a:r>
              <a:rPr lang="sv-SE" sz="2800" dirty="0" err="1"/>
              <a:t>Mentimeter</a:t>
            </a:r>
            <a:endParaRPr lang="sv-SE" sz="2800" dirty="0"/>
          </a:p>
          <a:p>
            <a:endParaRPr lang="sv-SE" sz="2800" dirty="0"/>
          </a:p>
          <a:p>
            <a:r>
              <a:rPr lang="sv-SE" sz="2800" dirty="0"/>
              <a:t>Hur rekonstruerar du?</a:t>
            </a:r>
          </a:p>
          <a:p>
            <a:endParaRPr lang="sv-SE" sz="2800" dirty="0"/>
          </a:p>
          <a:p>
            <a:r>
              <a:rPr lang="sv-SE" sz="2800" dirty="0"/>
              <a:t>Om benkedjan är hel, dela den? </a:t>
            </a:r>
          </a:p>
          <a:p>
            <a:endParaRPr lang="sv-SE" sz="2800" dirty="0"/>
          </a:p>
          <a:p>
            <a:endParaRPr lang="sv-SE" sz="280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2F10EE4-276F-42FD-AE90-FA668AEE6BF2}"/>
              </a:ext>
            </a:extLst>
          </p:cNvPr>
          <p:cNvSpPr txBox="1"/>
          <p:nvPr/>
        </p:nvSpPr>
        <p:spPr>
          <a:xfrm>
            <a:off x="6930886" y="2953235"/>
            <a:ext cx="5126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800" dirty="0"/>
          </a:p>
          <a:p>
            <a:r>
              <a:rPr lang="sv-SE" sz="2800" dirty="0"/>
              <a:t> </a:t>
            </a:r>
          </a:p>
          <a:p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306002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FC28597E-984A-45E6-9E75-4D395624F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96" b="59657"/>
          <a:stretch/>
        </p:blipFill>
        <p:spPr>
          <a:xfrm>
            <a:off x="77641" y="2027465"/>
            <a:ext cx="6394597" cy="3567444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453936E-DF44-4D4E-AB67-8D71C588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23</a:t>
            </a:fld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23D1A458-02D5-4B54-80D9-E59E3B4E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65" y="-195614"/>
            <a:ext cx="9692640" cy="1325562"/>
          </a:xfrm>
        </p:spPr>
        <p:txBody>
          <a:bodyPr/>
          <a:lstStyle/>
          <a:p>
            <a:r>
              <a:rPr lang="sv-SE" dirty="0"/>
              <a:t>11-årig pojke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7B47CCE-822D-4820-8F4A-E5EBA7890317}"/>
              </a:ext>
            </a:extLst>
          </p:cNvPr>
          <p:cNvSpPr txBox="1"/>
          <p:nvPr/>
        </p:nvSpPr>
        <p:spPr>
          <a:xfrm>
            <a:off x="6930887" y="388939"/>
            <a:ext cx="51269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Frågor till panel+ </a:t>
            </a:r>
            <a:r>
              <a:rPr lang="sv-SE" sz="2800" dirty="0" err="1"/>
              <a:t>Mentimeter</a:t>
            </a:r>
            <a:endParaRPr lang="sv-SE" sz="2800" dirty="0"/>
          </a:p>
          <a:p>
            <a:endParaRPr lang="sv-SE" sz="2800" dirty="0"/>
          </a:p>
          <a:p>
            <a:endParaRPr lang="sv-SE" sz="2800" dirty="0"/>
          </a:p>
          <a:p>
            <a:endParaRPr lang="sv-SE" sz="2800" dirty="0"/>
          </a:p>
          <a:p>
            <a:r>
              <a:rPr lang="sv-SE" sz="2800" dirty="0"/>
              <a:t>Vilken rekonstruktion av benskedjan blir ditt förstahandsval? </a:t>
            </a:r>
          </a:p>
          <a:p>
            <a:endParaRPr lang="sv-SE" sz="280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2F10EE4-276F-42FD-AE90-FA668AEE6BF2}"/>
              </a:ext>
            </a:extLst>
          </p:cNvPr>
          <p:cNvSpPr txBox="1"/>
          <p:nvPr/>
        </p:nvSpPr>
        <p:spPr>
          <a:xfrm>
            <a:off x="6930886" y="2953235"/>
            <a:ext cx="5126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800" dirty="0"/>
          </a:p>
          <a:p>
            <a:r>
              <a:rPr lang="sv-SE" sz="2800" dirty="0"/>
              <a:t> </a:t>
            </a:r>
          </a:p>
          <a:p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3000149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3A404726-0A88-4398-9FB6-0F73BD005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24</a:t>
            </a:fld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C232BE8-6D63-446D-8A2D-28B207142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34"/>
          <a:stretch/>
        </p:blipFill>
        <p:spPr>
          <a:xfrm>
            <a:off x="2246650" y="-148340"/>
            <a:ext cx="9405349" cy="7006339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174543EE-8DAA-408F-B09C-4BB4DAB05F8C}"/>
              </a:ext>
            </a:extLst>
          </p:cNvPr>
          <p:cNvSpPr txBox="1">
            <a:spLocks/>
          </p:cNvSpPr>
          <p:nvPr/>
        </p:nvSpPr>
        <p:spPr>
          <a:xfrm>
            <a:off x="540000" y="368300"/>
            <a:ext cx="9924000" cy="949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11-årig pojke</a:t>
            </a:r>
          </a:p>
        </p:txBody>
      </p:sp>
    </p:spTree>
    <p:extLst>
      <p:ext uri="{BB962C8B-B14F-4D97-AF65-F5344CB8AC3E}">
        <p14:creationId xmlns:p14="http://schemas.microsoft.com/office/powerpoint/2010/main" val="4066736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C766B61C-2523-4C42-951A-0009893D5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25</a:t>
            </a:fld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531298B-7028-425A-8A6A-DB1608E74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800" y="1585361"/>
            <a:ext cx="4537222" cy="4883701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92C228DE-E06D-4CBC-89E6-B26025F6E9D6}"/>
              </a:ext>
            </a:extLst>
          </p:cNvPr>
          <p:cNvSpPr txBox="1"/>
          <p:nvPr/>
        </p:nvSpPr>
        <p:spPr>
          <a:xfrm>
            <a:off x="5489881" y="794957"/>
            <a:ext cx="3959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2800" dirty="0">
                <a:latin typeface="+mj-lt"/>
              </a:rPr>
              <a:t>1 mån </a:t>
            </a:r>
            <a:r>
              <a:rPr lang="sv-SE" sz="2800" dirty="0" err="1">
                <a:latin typeface="+mj-lt"/>
              </a:rPr>
              <a:t>postop</a:t>
            </a:r>
            <a:r>
              <a:rPr lang="sv-SE" sz="2800" dirty="0">
                <a:latin typeface="+mj-lt"/>
              </a:rPr>
              <a:t> tonaudio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6208F120-F8CC-499E-911B-45F48F8A51CC}"/>
              </a:ext>
            </a:extLst>
          </p:cNvPr>
          <p:cNvSpPr txBox="1">
            <a:spLocks/>
          </p:cNvSpPr>
          <p:nvPr/>
        </p:nvSpPr>
        <p:spPr>
          <a:xfrm>
            <a:off x="540000" y="368300"/>
            <a:ext cx="9924000" cy="949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11-årig pojke</a:t>
            </a:r>
          </a:p>
        </p:txBody>
      </p:sp>
    </p:spTree>
    <p:extLst>
      <p:ext uri="{BB962C8B-B14F-4D97-AF65-F5344CB8AC3E}">
        <p14:creationId xmlns:p14="http://schemas.microsoft.com/office/powerpoint/2010/main" val="818863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681D6845-E481-4444-8356-A2818F85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26</a:t>
            </a:fld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AB720C3-F324-40D2-A86E-211498AB7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1898"/>
            <a:ext cx="12427704" cy="4234515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3F994F1C-9054-4221-8FA0-12E9BE337D8D}"/>
              </a:ext>
            </a:extLst>
          </p:cNvPr>
          <p:cNvSpPr txBox="1">
            <a:spLocks/>
          </p:cNvSpPr>
          <p:nvPr/>
        </p:nvSpPr>
        <p:spPr>
          <a:xfrm>
            <a:off x="540000" y="368300"/>
            <a:ext cx="9924000" cy="949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11-årig pojke</a:t>
            </a:r>
          </a:p>
        </p:txBody>
      </p:sp>
    </p:spTree>
    <p:extLst>
      <p:ext uri="{BB962C8B-B14F-4D97-AF65-F5344CB8AC3E}">
        <p14:creationId xmlns:p14="http://schemas.microsoft.com/office/powerpoint/2010/main" val="3076685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D1E2B7-496D-49DF-A13B-4770668F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61" y="-662782"/>
            <a:ext cx="10515600" cy="1325563"/>
          </a:xfrm>
        </p:spPr>
        <p:txBody>
          <a:bodyPr/>
          <a:lstStyle/>
          <a:p>
            <a:r>
              <a:rPr lang="sv-SE" dirty="0"/>
              <a:t>Fall 3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681EC4B-28A2-4956-8236-0AE7DEE46C09}"/>
              </a:ext>
            </a:extLst>
          </p:cNvPr>
          <p:cNvSpPr txBox="1"/>
          <p:nvPr/>
        </p:nvSpPr>
        <p:spPr>
          <a:xfrm>
            <a:off x="3048000" y="32476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dirty="0"/>
          </a:p>
        </p:txBody>
      </p:sp>
      <p:pic>
        <p:nvPicPr>
          <p:cNvPr id="6" name="Platshållare för innehåll 6" descr="En bild som visar inomhus&#10;&#10;Automatiskt genererad beskrivning">
            <a:extLst>
              <a:ext uri="{FF2B5EF4-FFF2-40B4-BE49-F238E27FC236}">
                <a16:creationId xmlns:a16="http://schemas.microsoft.com/office/drawing/2014/main" id="{1EBE77C6-C967-4076-863A-BF166B228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02956" y="288758"/>
            <a:ext cx="8152210" cy="6521770"/>
          </a:xfrm>
        </p:spPr>
      </p:pic>
    </p:spTree>
    <p:extLst>
      <p:ext uri="{BB962C8B-B14F-4D97-AF65-F5344CB8AC3E}">
        <p14:creationId xmlns:p14="http://schemas.microsoft.com/office/powerpoint/2010/main" val="2767098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BCC12A-5483-4E29-B765-2D98AB9A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259" y="114290"/>
            <a:ext cx="9692640" cy="1029963"/>
          </a:xfrm>
        </p:spPr>
        <p:txBody>
          <a:bodyPr/>
          <a:lstStyle/>
          <a:p>
            <a:r>
              <a:rPr lang="sv-SE" dirty="0"/>
              <a:t>19-årig man</a:t>
            </a:r>
          </a:p>
        </p:txBody>
      </p:sp>
      <p:pic>
        <p:nvPicPr>
          <p:cNvPr id="7" name="Platshållare för innehåll 6" descr="En bild som visar inomhus&#10;&#10;Automatiskt genererad beskrivning">
            <a:extLst>
              <a:ext uri="{FF2B5EF4-FFF2-40B4-BE49-F238E27FC236}">
                <a16:creationId xmlns:a16="http://schemas.microsoft.com/office/drawing/2014/main" id="{A8D464FB-7BD7-426A-8F7F-CDAC2413E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62686" y="2073744"/>
            <a:ext cx="5439171" cy="4351338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A68E42E8-A1AA-F9FF-0AB8-F7319EB8EC3E}"/>
              </a:ext>
            </a:extLst>
          </p:cNvPr>
          <p:cNvSpPr txBox="1"/>
          <p:nvPr/>
        </p:nvSpPr>
        <p:spPr>
          <a:xfrm>
            <a:off x="228600" y="1385887"/>
            <a:ext cx="560071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remiss från vårdvals-ÖNH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Tid frisk, </a:t>
            </a:r>
            <a:r>
              <a:rPr lang="sv-SE" sz="2800" dirty="0" err="1"/>
              <a:t>inkl</a:t>
            </a:r>
            <a:r>
              <a:rPr lang="sv-SE" sz="2800" dirty="0"/>
              <a:t> öron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Sedan 3 års tid </a:t>
            </a:r>
            <a:r>
              <a:rPr lang="sv-SE" sz="2800" dirty="0" err="1"/>
              <a:t>purulent</a:t>
            </a:r>
            <a:r>
              <a:rPr lang="sv-SE" sz="2800" dirty="0"/>
              <a:t> sekretion bilat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Vid inskrivning: smetiga öron bilat med </a:t>
            </a:r>
            <a:r>
              <a:rPr lang="sv-SE" sz="2800" dirty="0" err="1"/>
              <a:t>atticusfistlar</a:t>
            </a:r>
            <a:endParaRPr lang="sv-S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Excision av polyp </a:t>
            </a:r>
            <a:r>
              <a:rPr lang="sv-SE" sz="2800" dirty="0" err="1"/>
              <a:t>vä</a:t>
            </a:r>
            <a:r>
              <a:rPr lang="sv-SE" sz="2800" dirty="0"/>
              <a:t> öra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 err="1"/>
              <a:t>Cetraxal</a:t>
            </a:r>
            <a:r>
              <a:rPr lang="sv-SE" sz="2800" dirty="0"/>
              <a:t> </a:t>
            </a:r>
            <a:r>
              <a:rPr lang="sv-SE" sz="2800" dirty="0" err="1"/>
              <a:t>comp</a:t>
            </a:r>
            <a:r>
              <a:rPr lang="sv-SE" sz="2800" dirty="0"/>
              <a:t> samt därefter </a:t>
            </a:r>
            <a:r>
              <a:rPr lang="sv-SE" sz="2800" dirty="0" err="1"/>
              <a:t>Alsolspritssköljning</a:t>
            </a:r>
            <a:r>
              <a:rPr lang="sv-SE" sz="2800" dirty="0"/>
              <a:t> mot infektionen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726346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C2BCA9-C6E0-F8E1-2C4F-6B05FA540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734378"/>
          </a:xfrm>
        </p:spPr>
        <p:txBody>
          <a:bodyPr/>
          <a:lstStyle/>
          <a:p>
            <a:r>
              <a:rPr lang="sv-SE" dirty="0"/>
              <a:t>19-årig man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829B20C4-F3F7-6534-DA3E-40A951C4F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655" y="1301981"/>
            <a:ext cx="11355876" cy="4254037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158E792-A368-1986-DB30-DEA269F55CA8}"/>
              </a:ext>
            </a:extLst>
          </p:cNvPr>
          <p:cNvSpPr txBox="1"/>
          <p:nvPr/>
        </p:nvSpPr>
        <p:spPr>
          <a:xfrm>
            <a:off x="2171699" y="5661243"/>
            <a:ext cx="7848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/>
              <a:t>Bilaterala ledningshinder TMV4 51 höger och 48,75 vänster</a:t>
            </a:r>
          </a:p>
        </p:txBody>
      </p:sp>
    </p:spTree>
    <p:extLst>
      <p:ext uri="{BB962C8B-B14F-4D97-AF65-F5344CB8AC3E}">
        <p14:creationId xmlns:p14="http://schemas.microsoft.com/office/powerpoint/2010/main" val="2395983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D1E2B7-496D-49DF-A13B-4770668F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61" y="-662782"/>
            <a:ext cx="10515600" cy="1325563"/>
          </a:xfrm>
        </p:spPr>
        <p:txBody>
          <a:bodyPr/>
          <a:lstStyle/>
          <a:p>
            <a:r>
              <a:rPr lang="sv-SE" dirty="0"/>
              <a:t>21-årig man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99F37DA-05A6-9A3A-10BC-F737F9076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261" y="1441310"/>
            <a:ext cx="3733800" cy="4351338"/>
          </a:xfrm>
        </p:spPr>
        <p:txBody>
          <a:bodyPr>
            <a:normAutofit fontScale="92500" lnSpcReduction="20000"/>
          </a:bodyPr>
          <a:lstStyle/>
          <a:p>
            <a:r>
              <a:rPr lang="sv-SE" sz="2800" dirty="0"/>
              <a:t>Rörbehandlad </a:t>
            </a:r>
            <a:r>
              <a:rPr lang="sv-SE" sz="2800" dirty="0" err="1"/>
              <a:t>pga</a:t>
            </a:r>
            <a:r>
              <a:rPr lang="sv-SE" sz="2800" dirty="0"/>
              <a:t> recidiverande AOM i barndomen</a:t>
            </a:r>
          </a:p>
          <a:p>
            <a:r>
              <a:rPr lang="sv-SE" sz="2800" dirty="0"/>
              <a:t>Rör fallit ut och en period symtomfri</a:t>
            </a:r>
          </a:p>
          <a:p>
            <a:r>
              <a:rPr lang="sv-SE" sz="2800" dirty="0"/>
              <a:t>Nu några års anamnes på glesa sekretionsepisoder höger</a:t>
            </a:r>
          </a:p>
          <a:p>
            <a:r>
              <a:rPr lang="sv-SE" sz="2800" dirty="0"/>
              <a:t>Upplever lätt HNS höger</a:t>
            </a:r>
          </a:p>
          <a:p>
            <a:endParaRPr lang="sv-SE" sz="28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681EC4B-28A2-4956-8236-0AE7DEE46C09}"/>
              </a:ext>
            </a:extLst>
          </p:cNvPr>
          <p:cNvSpPr txBox="1"/>
          <p:nvPr/>
        </p:nvSpPr>
        <p:spPr>
          <a:xfrm>
            <a:off x="3048000" y="32476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dirty="0"/>
          </a:p>
        </p:txBody>
      </p:sp>
      <p:pic>
        <p:nvPicPr>
          <p:cNvPr id="11" name="Bildobjekt 10" descr="En bild som visar frukt&#10;&#10;Automatiskt genererad beskrivning">
            <a:extLst>
              <a:ext uri="{FF2B5EF4-FFF2-40B4-BE49-F238E27FC236}">
                <a16:creationId xmlns:a16="http://schemas.microsoft.com/office/drawing/2014/main" id="{198A18EE-4737-4850-8FCB-45D6F19C6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12595" r="11811"/>
          <a:stretch/>
        </p:blipFill>
        <p:spPr>
          <a:xfrm>
            <a:off x="4200041" y="-15597"/>
            <a:ext cx="7991959" cy="71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52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11F2B8-957A-D181-8A0F-C4CF2F9F6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455" y="5090160"/>
            <a:ext cx="10887365" cy="1633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800" dirty="0"/>
              <a:t>CT visar ingen båggångsfistel, avsaknad av </a:t>
            </a:r>
            <a:r>
              <a:rPr lang="sv-SE" sz="2800" dirty="0" err="1"/>
              <a:t>stapes</a:t>
            </a:r>
            <a:r>
              <a:rPr lang="sv-SE" sz="2800" dirty="0"/>
              <a:t> superstrukturer, </a:t>
            </a:r>
            <a:r>
              <a:rPr lang="sv-SE" sz="2800" dirty="0" err="1"/>
              <a:t>facialis</a:t>
            </a:r>
            <a:r>
              <a:rPr lang="sv-SE" sz="2800" dirty="0"/>
              <a:t> andra delsträcka </a:t>
            </a:r>
            <a:r>
              <a:rPr lang="sv-SE" sz="2800" dirty="0" err="1"/>
              <a:t>dehiscent</a:t>
            </a:r>
            <a:endParaRPr lang="sv-SE" sz="2800" dirty="0"/>
          </a:p>
          <a:p>
            <a:pPr marL="0" indent="0">
              <a:buNone/>
            </a:pPr>
            <a:r>
              <a:rPr lang="sv-SE" sz="2800" dirty="0"/>
              <a:t>Nedhängande </a:t>
            </a:r>
            <a:r>
              <a:rPr lang="sv-SE" sz="2800" dirty="0" err="1"/>
              <a:t>dura</a:t>
            </a:r>
            <a:r>
              <a:rPr lang="sv-SE" sz="2800" dirty="0"/>
              <a:t>, sklerotisk </a:t>
            </a:r>
            <a:r>
              <a:rPr lang="sv-SE" sz="2800" dirty="0" err="1"/>
              <a:t>mastoid</a:t>
            </a:r>
            <a:r>
              <a:rPr lang="sv-SE" sz="2800" dirty="0"/>
              <a:t> och högt stående sinus</a:t>
            </a:r>
          </a:p>
          <a:p>
            <a:endParaRPr lang="sv-SE" sz="28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67885A7-36EC-798B-DA09-E9FEC65DD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91" t="15073" r="9489"/>
          <a:stretch/>
        </p:blipFill>
        <p:spPr>
          <a:xfrm>
            <a:off x="6671945" y="507365"/>
            <a:ext cx="4681855" cy="458279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92F9768-D669-06A8-46AA-008A7970FC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74" t="30666" r="9667" b="18518"/>
          <a:stretch/>
        </p:blipFill>
        <p:spPr>
          <a:xfrm>
            <a:off x="454197" y="1248727"/>
            <a:ext cx="5835015" cy="348488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21F5C02C-072F-4F58-B7F0-4E14CFE53DDF}"/>
              </a:ext>
            </a:extLst>
          </p:cNvPr>
          <p:cNvSpPr txBox="1">
            <a:spLocks/>
          </p:cNvSpPr>
          <p:nvPr/>
        </p:nvSpPr>
        <p:spPr>
          <a:xfrm>
            <a:off x="933259" y="114290"/>
            <a:ext cx="9692640" cy="1029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19-årig man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7008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453936E-DF44-4D4E-AB67-8D71C588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31</a:t>
            </a:fld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7B47CCE-822D-4820-8F4A-E5EBA7890317}"/>
              </a:ext>
            </a:extLst>
          </p:cNvPr>
          <p:cNvSpPr txBox="1"/>
          <p:nvPr/>
        </p:nvSpPr>
        <p:spPr>
          <a:xfrm>
            <a:off x="6930887" y="388939"/>
            <a:ext cx="51269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Frågor till panel och </a:t>
            </a:r>
            <a:r>
              <a:rPr lang="sv-SE" sz="2800" dirty="0" err="1"/>
              <a:t>mentimeter</a:t>
            </a:r>
            <a:endParaRPr lang="sv-SE" sz="2800" dirty="0"/>
          </a:p>
          <a:p>
            <a:endParaRPr lang="sv-SE" sz="2800" dirty="0"/>
          </a:p>
          <a:p>
            <a:r>
              <a:rPr lang="sv-SE" sz="2800" dirty="0"/>
              <a:t>Vilken </a:t>
            </a:r>
            <a:r>
              <a:rPr lang="sv-SE" sz="2800" dirty="0" err="1"/>
              <a:t>prio</a:t>
            </a:r>
            <a:r>
              <a:rPr lang="sv-SE" sz="2800" dirty="0"/>
              <a:t> till </a:t>
            </a:r>
            <a:r>
              <a:rPr lang="sv-SE" sz="2800" dirty="0" err="1"/>
              <a:t>op</a:t>
            </a:r>
            <a:r>
              <a:rPr lang="sv-SE" sz="2800" dirty="0"/>
              <a:t>? </a:t>
            </a:r>
          </a:p>
          <a:p>
            <a:endParaRPr lang="sv-SE" sz="2800" dirty="0"/>
          </a:p>
        </p:txBody>
      </p:sp>
      <p:pic>
        <p:nvPicPr>
          <p:cNvPr id="9" name="Platshållare för innehåll 6" descr="En bild som visar inomhus&#10;&#10;Automatiskt genererad beskrivning">
            <a:extLst>
              <a:ext uri="{FF2B5EF4-FFF2-40B4-BE49-F238E27FC236}">
                <a16:creationId xmlns:a16="http://schemas.microsoft.com/office/drawing/2014/main" id="{A3274A6B-E8F5-4D69-BD65-6AB9449B8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4848" y="1820862"/>
            <a:ext cx="5439171" cy="4351338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6105929A-0F00-487C-B7B1-3D035046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259" y="114290"/>
            <a:ext cx="9692640" cy="1029963"/>
          </a:xfrm>
        </p:spPr>
        <p:txBody>
          <a:bodyPr/>
          <a:lstStyle/>
          <a:p>
            <a:r>
              <a:rPr lang="sv-SE" dirty="0"/>
              <a:t>19-årig man</a:t>
            </a:r>
          </a:p>
        </p:txBody>
      </p:sp>
    </p:spTree>
    <p:extLst>
      <p:ext uri="{BB962C8B-B14F-4D97-AF65-F5344CB8AC3E}">
        <p14:creationId xmlns:p14="http://schemas.microsoft.com/office/powerpoint/2010/main" val="904515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08E86D8D-E1E5-0221-9615-3111871C5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20" t="24652" r="14386" b="53930"/>
          <a:stretch/>
        </p:blipFill>
        <p:spPr>
          <a:xfrm>
            <a:off x="1948543" y="886222"/>
            <a:ext cx="10599992" cy="6210583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47052A18-8A05-46EB-9B02-0AC517DC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259" y="114290"/>
            <a:ext cx="9692640" cy="1029963"/>
          </a:xfrm>
        </p:spPr>
        <p:txBody>
          <a:bodyPr/>
          <a:lstStyle/>
          <a:p>
            <a:r>
              <a:rPr lang="sv-SE" dirty="0"/>
              <a:t>19-årig man</a:t>
            </a:r>
          </a:p>
        </p:txBody>
      </p:sp>
    </p:spTree>
    <p:extLst>
      <p:ext uri="{BB962C8B-B14F-4D97-AF65-F5344CB8AC3E}">
        <p14:creationId xmlns:p14="http://schemas.microsoft.com/office/powerpoint/2010/main" val="2456535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453936E-DF44-4D4E-AB67-8D71C588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33</a:t>
            </a:fld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7B47CCE-822D-4820-8F4A-E5EBA7890317}"/>
              </a:ext>
            </a:extLst>
          </p:cNvPr>
          <p:cNvSpPr txBox="1"/>
          <p:nvPr/>
        </p:nvSpPr>
        <p:spPr>
          <a:xfrm>
            <a:off x="6930887" y="388939"/>
            <a:ext cx="51269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Frågor till panel och </a:t>
            </a:r>
            <a:r>
              <a:rPr lang="sv-SE" sz="2800" dirty="0" err="1"/>
              <a:t>mentimeter</a:t>
            </a:r>
            <a:endParaRPr lang="sv-SE" sz="2800" dirty="0"/>
          </a:p>
          <a:p>
            <a:endParaRPr lang="sv-SE" sz="2800" dirty="0"/>
          </a:p>
          <a:p>
            <a:r>
              <a:rPr lang="sv-SE" sz="2800" dirty="0"/>
              <a:t>Vilken </a:t>
            </a:r>
            <a:r>
              <a:rPr lang="sv-SE" sz="2800" dirty="0" err="1"/>
              <a:t>op</a:t>
            </a:r>
            <a:r>
              <a:rPr lang="sv-SE" sz="2800" dirty="0"/>
              <a:t> approach? </a:t>
            </a:r>
          </a:p>
          <a:p>
            <a:endParaRPr lang="sv-SE" sz="28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1F09599-3B41-4EFE-BA05-9088B60FCE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00" t="24652" r="18279" b="53930"/>
          <a:stretch/>
        </p:blipFill>
        <p:spPr>
          <a:xfrm>
            <a:off x="289721" y="1242138"/>
            <a:ext cx="6317907" cy="4373723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21D31575-9984-46D6-B8FB-CF48E8D6A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259" y="114290"/>
            <a:ext cx="9692640" cy="1029963"/>
          </a:xfrm>
        </p:spPr>
        <p:txBody>
          <a:bodyPr/>
          <a:lstStyle/>
          <a:p>
            <a:r>
              <a:rPr lang="sv-SE" dirty="0"/>
              <a:t>19-årig man</a:t>
            </a:r>
          </a:p>
        </p:txBody>
      </p:sp>
    </p:spTree>
    <p:extLst>
      <p:ext uri="{BB962C8B-B14F-4D97-AF65-F5344CB8AC3E}">
        <p14:creationId xmlns:p14="http://schemas.microsoft.com/office/powerpoint/2010/main" val="2972921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453936E-DF44-4D4E-AB67-8D71C588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34</a:t>
            </a:fld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7B47CCE-822D-4820-8F4A-E5EBA7890317}"/>
              </a:ext>
            </a:extLst>
          </p:cNvPr>
          <p:cNvSpPr txBox="1"/>
          <p:nvPr/>
        </p:nvSpPr>
        <p:spPr>
          <a:xfrm>
            <a:off x="6930887" y="388939"/>
            <a:ext cx="51269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Frågor till panel och </a:t>
            </a:r>
            <a:r>
              <a:rPr lang="sv-SE" sz="2800" dirty="0" err="1"/>
              <a:t>mentimeter</a:t>
            </a:r>
            <a:endParaRPr lang="sv-SE" sz="2800" dirty="0"/>
          </a:p>
          <a:p>
            <a:endParaRPr lang="sv-SE" sz="2800" dirty="0"/>
          </a:p>
          <a:p>
            <a:r>
              <a:rPr lang="sv-SE" sz="2800" dirty="0"/>
              <a:t>Hur rekonstruera? </a:t>
            </a:r>
          </a:p>
          <a:p>
            <a:endParaRPr lang="sv-SE" sz="28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EF9EA3F-D71C-44A6-B691-1B2D48B3B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00" t="24652" r="18279" b="53930"/>
          <a:stretch/>
        </p:blipFill>
        <p:spPr>
          <a:xfrm>
            <a:off x="289722" y="1632856"/>
            <a:ext cx="6557148" cy="4539343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3181BDA6-8B6E-43F5-A9FE-6D0F7B02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259" y="114290"/>
            <a:ext cx="9692640" cy="1029963"/>
          </a:xfrm>
        </p:spPr>
        <p:txBody>
          <a:bodyPr/>
          <a:lstStyle/>
          <a:p>
            <a:r>
              <a:rPr lang="sv-SE" dirty="0"/>
              <a:t>19-årig man</a:t>
            </a:r>
          </a:p>
        </p:txBody>
      </p:sp>
    </p:spTree>
    <p:extLst>
      <p:ext uri="{BB962C8B-B14F-4D97-AF65-F5344CB8AC3E}">
        <p14:creationId xmlns:p14="http://schemas.microsoft.com/office/powerpoint/2010/main" val="2911179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6F6936D7-5C2E-4D0F-A620-72F3EBD28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35</a:t>
            </a:fld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48AB550-9569-4964-B590-010A81887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44" t="46108" r="14385" b="20773"/>
          <a:stretch/>
        </p:blipFill>
        <p:spPr>
          <a:xfrm>
            <a:off x="2499360" y="-1021683"/>
            <a:ext cx="10210695" cy="857841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6D7A1216-D514-4A7F-AA7A-3CA19A34DA14}"/>
              </a:ext>
            </a:extLst>
          </p:cNvPr>
          <p:cNvSpPr txBox="1">
            <a:spLocks/>
          </p:cNvSpPr>
          <p:nvPr/>
        </p:nvSpPr>
        <p:spPr>
          <a:xfrm>
            <a:off x="933259" y="114290"/>
            <a:ext cx="9692640" cy="10299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19-årig man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6374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0F20F9-E9F6-DD1E-310A-7B683C14A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80" y="-24934"/>
            <a:ext cx="9692640" cy="1325562"/>
          </a:xfrm>
        </p:spPr>
        <p:txBody>
          <a:bodyPr/>
          <a:lstStyle/>
          <a:p>
            <a:r>
              <a:rPr lang="sv-SE" dirty="0"/>
              <a:t>21-årig man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623AB79A-E2FE-7C0D-A97C-B849D02F1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80" y="6170736"/>
            <a:ext cx="10515600" cy="1137602"/>
          </a:xfrm>
        </p:spPr>
        <p:txBody>
          <a:bodyPr/>
          <a:lstStyle/>
          <a:p>
            <a:r>
              <a:rPr lang="sv-SE" sz="2800" dirty="0"/>
              <a:t>TMV4 höger 30dB, </a:t>
            </a:r>
            <a:r>
              <a:rPr lang="sv-SE" sz="2800" dirty="0" err="1"/>
              <a:t>vä</a:t>
            </a:r>
            <a:r>
              <a:rPr lang="sv-SE" sz="2800" dirty="0"/>
              <a:t> 6,25dB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71EFA3B-CEF6-84D1-2E6C-680BBD75B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16" t="20296" r="3917" b="32121"/>
          <a:stretch/>
        </p:blipFill>
        <p:spPr>
          <a:xfrm>
            <a:off x="109780" y="1449067"/>
            <a:ext cx="12013559" cy="442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6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453936E-DF44-4D4E-AB67-8D71C588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5</a:t>
            </a:fld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23D1A458-02D5-4B54-80D9-E59E3B4E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65" y="-195614"/>
            <a:ext cx="9692640" cy="1325562"/>
          </a:xfrm>
        </p:spPr>
        <p:txBody>
          <a:bodyPr/>
          <a:lstStyle/>
          <a:p>
            <a:r>
              <a:rPr lang="sv-SE" dirty="0"/>
              <a:t>21-årig man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7B47CCE-822D-4820-8F4A-E5EBA7890317}"/>
              </a:ext>
            </a:extLst>
          </p:cNvPr>
          <p:cNvSpPr txBox="1"/>
          <p:nvPr/>
        </p:nvSpPr>
        <p:spPr>
          <a:xfrm>
            <a:off x="6930887" y="388939"/>
            <a:ext cx="51269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Frågor till panel+ </a:t>
            </a:r>
            <a:r>
              <a:rPr lang="sv-SE" sz="2800" dirty="0" err="1"/>
              <a:t>Mentimeter</a:t>
            </a:r>
            <a:endParaRPr lang="sv-SE" sz="2800" dirty="0"/>
          </a:p>
          <a:p>
            <a:endParaRPr lang="sv-SE" sz="2800" dirty="0"/>
          </a:p>
          <a:p>
            <a:r>
              <a:rPr lang="sv-SE" sz="2800" dirty="0"/>
              <a:t>Vilken </a:t>
            </a:r>
            <a:r>
              <a:rPr lang="sv-SE" sz="2800" dirty="0" err="1"/>
              <a:t>preop</a:t>
            </a:r>
            <a:r>
              <a:rPr lang="sv-SE" sz="2800" dirty="0"/>
              <a:t> </a:t>
            </a:r>
            <a:r>
              <a:rPr lang="sv-SE" sz="2800" dirty="0" err="1"/>
              <a:t>rtg</a:t>
            </a:r>
            <a:r>
              <a:rPr lang="sv-SE" sz="2800" dirty="0"/>
              <a:t> utredning gör du? </a:t>
            </a:r>
          </a:p>
          <a:p>
            <a:endParaRPr lang="sv-SE" sz="2800" dirty="0"/>
          </a:p>
          <a:p>
            <a:endParaRPr lang="sv-SE" sz="2800" dirty="0"/>
          </a:p>
        </p:txBody>
      </p:sp>
      <p:pic>
        <p:nvPicPr>
          <p:cNvPr id="7" name="Bildobjekt 6" descr="En bild som visar frukt&#10;&#10;Automatiskt genererad beskrivning">
            <a:extLst>
              <a:ext uri="{FF2B5EF4-FFF2-40B4-BE49-F238E27FC236}">
                <a16:creationId xmlns:a16="http://schemas.microsoft.com/office/drawing/2014/main" id="{E3ED4338-4106-4B8D-9CA1-9992ACB1A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12595" r="11811"/>
          <a:stretch/>
        </p:blipFill>
        <p:spPr>
          <a:xfrm>
            <a:off x="325669" y="1415142"/>
            <a:ext cx="5944502" cy="534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0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EB9D54-9AFB-4EEB-8B69-28AF14FC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65" y="-195614"/>
            <a:ext cx="9692640" cy="1325562"/>
          </a:xfrm>
        </p:spPr>
        <p:txBody>
          <a:bodyPr/>
          <a:lstStyle/>
          <a:p>
            <a:r>
              <a:rPr lang="sv-SE" dirty="0"/>
              <a:t>21-årig man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30ACC99-CF39-4A8C-B6A7-1035CECF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5801155"/>
            <a:ext cx="12026685" cy="6885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2800" dirty="0"/>
              <a:t>CT: Nedkarierad </a:t>
            </a:r>
            <a:r>
              <a:rPr lang="sv-SE" sz="2800" dirty="0" err="1"/>
              <a:t>scutum</a:t>
            </a:r>
            <a:r>
              <a:rPr lang="sv-SE" sz="2800" dirty="0"/>
              <a:t> med konvext utbredning av mjukdelar i </a:t>
            </a:r>
            <a:r>
              <a:rPr lang="sv-SE" sz="2800" dirty="0" err="1"/>
              <a:t>atticus</a:t>
            </a:r>
            <a:r>
              <a:rPr lang="sv-SE" sz="2800" dirty="0"/>
              <a:t>. </a:t>
            </a:r>
            <a:r>
              <a:rPr lang="sv-SE" sz="2800" dirty="0" err="1"/>
              <a:t>Mastoiden</a:t>
            </a:r>
            <a:r>
              <a:rPr lang="sv-SE" sz="2800" dirty="0"/>
              <a:t> luftad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1159C5A-63F4-49A4-AE0D-70A1A65BF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40" t="11401" r="46121" b="44939"/>
          <a:stretch/>
        </p:blipFill>
        <p:spPr>
          <a:xfrm>
            <a:off x="7137009" y="342361"/>
            <a:ext cx="4782849" cy="545879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E4C6611-F263-4D44-B27B-DF034C149A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79" t="24310" r="48962" b="55666"/>
          <a:stretch/>
        </p:blipFill>
        <p:spPr>
          <a:xfrm>
            <a:off x="134200" y="1393370"/>
            <a:ext cx="6414980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13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453936E-DF44-4D4E-AB67-8D71C588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7</a:t>
            </a:fld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23D1A458-02D5-4B54-80D9-E59E3B4E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65" y="-195614"/>
            <a:ext cx="9692640" cy="1325562"/>
          </a:xfrm>
        </p:spPr>
        <p:txBody>
          <a:bodyPr/>
          <a:lstStyle/>
          <a:p>
            <a:r>
              <a:rPr lang="sv-SE" dirty="0"/>
              <a:t>21-årig man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7B47CCE-822D-4820-8F4A-E5EBA7890317}"/>
              </a:ext>
            </a:extLst>
          </p:cNvPr>
          <p:cNvSpPr txBox="1"/>
          <p:nvPr/>
        </p:nvSpPr>
        <p:spPr>
          <a:xfrm>
            <a:off x="6930887" y="388939"/>
            <a:ext cx="51269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Frågor till panel+ </a:t>
            </a:r>
            <a:r>
              <a:rPr lang="sv-SE" sz="2800" dirty="0" err="1"/>
              <a:t>Mentimeter</a:t>
            </a:r>
            <a:endParaRPr lang="sv-SE" sz="2800" dirty="0"/>
          </a:p>
          <a:p>
            <a:endParaRPr lang="sv-SE" sz="2800" dirty="0"/>
          </a:p>
          <a:p>
            <a:r>
              <a:rPr lang="sv-SE" sz="2800" dirty="0"/>
              <a:t>Vilken prioritet till </a:t>
            </a:r>
            <a:r>
              <a:rPr lang="sv-SE" sz="2800" dirty="0" err="1"/>
              <a:t>op</a:t>
            </a:r>
            <a:r>
              <a:rPr lang="sv-SE" sz="2800" dirty="0"/>
              <a:t> anser du att denna pt har? </a:t>
            </a:r>
          </a:p>
          <a:p>
            <a:endParaRPr lang="sv-SE" sz="2800" dirty="0"/>
          </a:p>
          <a:p>
            <a:endParaRPr lang="sv-SE" sz="28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C1A110D-3423-44DD-80B7-4DB97568E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79" t="24310" r="48962" b="48470"/>
          <a:stretch/>
        </p:blipFill>
        <p:spPr>
          <a:xfrm>
            <a:off x="134200" y="1393370"/>
            <a:ext cx="6414980" cy="507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98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62096396-63CE-469C-B37E-E387803F1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8</a:t>
            </a:fld>
            <a:endParaRPr lang="sv-SE" dirty="0"/>
          </a:p>
        </p:txBody>
      </p:sp>
      <p:pic>
        <p:nvPicPr>
          <p:cNvPr id="3" name="Platshållare för innehåll 3">
            <a:extLst>
              <a:ext uri="{FF2B5EF4-FFF2-40B4-BE49-F238E27FC236}">
                <a16:creationId xmlns:a16="http://schemas.microsoft.com/office/drawing/2014/main" id="{6469F6FD-8CFA-4C23-863A-14E3487DE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-9000"/>
                    </a14:imgEffect>
                  </a14:imgLayer>
                </a14:imgProps>
              </a:ext>
            </a:extLst>
          </a:blip>
          <a:srcRect b="62661"/>
          <a:stretch/>
        </p:blipFill>
        <p:spPr>
          <a:xfrm>
            <a:off x="1261636" y="1433493"/>
            <a:ext cx="8974876" cy="4771364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11A061A5-8344-4F9B-8AC1-BEF578DC1601}"/>
              </a:ext>
            </a:extLst>
          </p:cNvPr>
          <p:cNvSpPr txBox="1">
            <a:spLocks/>
          </p:cNvSpPr>
          <p:nvPr/>
        </p:nvSpPr>
        <p:spPr>
          <a:xfrm>
            <a:off x="247744" y="261586"/>
            <a:ext cx="969264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21-årig man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5037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innehåll 3">
            <a:extLst>
              <a:ext uri="{FF2B5EF4-FFF2-40B4-BE49-F238E27FC236}">
                <a16:creationId xmlns:a16="http://schemas.microsoft.com/office/drawing/2014/main" id="{3A284A7E-75B5-45FB-A1D0-1B7B7492AA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 contrast="-9000"/>
                    </a14:imgEffect>
                  </a14:imgLayer>
                </a14:imgProps>
              </a:ext>
            </a:extLst>
          </a:blip>
          <a:srcRect l="19934" t="-1582" r="6687" b="64243"/>
          <a:stretch/>
        </p:blipFill>
        <p:spPr>
          <a:xfrm>
            <a:off x="409465" y="1606803"/>
            <a:ext cx="6585715" cy="4771364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453936E-DF44-4D4E-AB67-8D71C588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204B58B-0420-4827-A2A8-7A3D043AFDDE}" type="slidenum">
              <a:rPr lang="sv-SE" smtClean="0"/>
              <a:t>9</a:t>
            </a:fld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23D1A458-02D5-4B54-80D9-E59E3B4E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65" y="-195614"/>
            <a:ext cx="9692640" cy="1325562"/>
          </a:xfrm>
        </p:spPr>
        <p:txBody>
          <a:bodyPr/>
          <a:lstStyle/>
          <a:p>
            <a:r>
              <a:rPr lang="sv-SE" dirty="0"/>
              <a:t>21-årig man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7B47CCE-822D-4820-8F4A-E5EBA7890317}"/>
              </a:ext>
            </a:extLst>
          </p:cNvPr>
          <p:cNvSpPr txBox="1"/>
          <p:nvPr/>
        </p:nvSpPr>
        <p:spPr>
          <a:xfrm>
            <a:off x="6930887" y="388939"/>
            <a:ext cx="51269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Frågor till panel+ </a:t>
            </a:r>
            <a:r>
              <a:rPr lang="sv-SE" sz="2800" dirty="0" err="1"/>
              <a:t>Mentimeter</a:t>
            </a:r>
            <a:endParaRPr lang="sv-SE" sz="2800" dirty="0"/>
          </a:p>
          <a:p>
            <a:endParaRPr lang="sv-SE" sz="2800" dirty="0"/>
          </a:p>
          <a:p>
            <a:endParaRPr lang="sv-SE" sz="2800" dirty="0"/>
          </a:p>
          <a:p>
            <a:endParaRPr lang="sv-SE" sz="280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2F10EE4-276F-42FD-AE90-FA668AEE6BF2}"/>
              </a:ext>
            </a:extLst>
          </p:cNvPr>
          <p:cNvSpPr txBox="1"/>
          <p:nvPr/>
        </p:nvSpPr>
        <p:spPr>
          <a:xfrm>
            <a:off x="6930886" y="2953235"/>
            <a:ext cx="5126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800" dirty="0"/>
          </a:p>
          <a:p>
            <a:r>
              <a:rPr lang="sv-SE" sz="2800" dirty="0"/>
              <a:t> </a:t>
            </a:r>
          </a:p>
          <a:p>
            <a:endParaRPr lang="sv-SE" sz="28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6B5D3F2-EC82-437B-BA0E-073F6C14E54C}"/>
              </a:ext>
            </a:extLst>
          </p:cNvPr>
          <p:cNvSpPr txBox="1"/>
          <p:nvPr/>
        </p:nvSpPr>
        <p:spPr>
          <a:xfrm>
            <a:off x="7065087" y="2400723"/>
            <a:ext cx="5126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800" dirty="0"/>
          </a:p>
          <a:p>
            <a:r>
              <a:rPr lang="sv-SE" sz="2800" dirty="0"/>
              <a:t>Vilken </a:t>
            </a:r>
            <a:r>
              <a:rPr lang="sv-SE" sz="2800" dirty="0" err="1"/>
              <a:t>op</a:t>
            </a:r>
            <a:r>
              <a:rPr lang="sv-SE" sz="2800" dirty="0"/>
              <a:t> approach väljer du?</a:t>
            </a:r>
          </a:p>
        </p:txBody>
      </p:sp>
    </p:spTree>
    <p:extLst>
      <p:ext uri="{BB962C8B-B14F-4D97-AF65-F5344CB8AC3E}">
        <p14:creationId xmlns:p14="http://schemas.microsoft.com/office/powerpoint/2010/main" val="20345553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heme/theme1.xml><?xml version="1.0" encoding="utf-8"?>
<a:theme xmlns:a="http://schemas.openxmlformats.org/drawingml/2006/main" name="Vy">
  <a:themeElements>
    <a:clrScheme name="Vy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y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y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TM03457515[[fn=Vy]]</Template>
  <TotalTime>2204</TotalTime>
  <Words>1139</Words>
  <Application>Microsoft Office PowerPoint</Application>
  <PresentationFormat>Bredbild</PresentationFormat>
  <Paragraphs>236</Paragraphs>
  <Slides>35</Slides>
  <Notes>26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Century Schoolbook</vt:lpstr>
      <vt:lpstr>Wingdings 2</vt:lpstr>
      <vt:lpstr>Vy</vt:lpstr>
      <vt:lpstr>Kolesteatomsymposium Hook 221006</vt:lpstr>
      <vt:lpstr>Fall 1</vt:lpstr>
      <vt:lpstr>21-årig man</vt:lpstr>
      <vt:lpstr>21-årig man</vt:lpstr>
      <vt:lpstr>21-årig man</vt:lpstr>
      <vt:lpstr>21-årig man</vt:lpstr>
      <vt:lpstr>21-årig man</vt:lpstr>
      <vt:lpstr>PowerPoint-presentation</vt:lpstr>
      <vt:lpstr>21-årig man</vt:lpstr>
      <vt:lpstr>21-årig man</vt:lpstr>
      <vt:lpstr>21-årig man</vt:lpstr>
      <vt:lpstr>21-årig man</vt:lpstr>
      <vt:lpstr>Fall 2</vt:lpstr>
      <vt:lpstr>11-årig pojke</vt:lpstr>
      <vt:lpstr>PowerPoint-presentation</vt:lpstr>
      <vt:lpstr>PowerPoint-presentation</vt:lpstr>
      <vt:lpstr>PowerPoint-presentation</vt:lpstr>
      <vt:lpstr>11-årig pojke</vt:lpstr>
      <vt:lpstr>PowerPoint-presentation</vt:lpstr>
      <vt:lpstr>11-årig pojke</vt:lpstr>
      <vt:lpstr>11-årig pojke</vt:lpstr>
      <vt:lpstr>11-årig pojke</vt:lpstr>
      <vt:lpstr>11-årig pojke</vt:lpstr>
      <vt:lpstr>PowerPoint-presentation</vt:lpstr>
      <vt:lpstr>PowerPoint-presentation</vt:lpstr>
      <vt:lpstr>PowerPoint-presentation</vt:lpstr>
      <vt:lpstr>Fall 3</vt:lpstr>
      <vt:lpstr>19-årig man</vt:lpstr>
      <vt:lpstr>19-årig man</vt:lpstr>
      <vt:lpstr>PowerPoint-presentation</vt:lpstr>
      <vt:lpstr>19-årig man</vt:lpstr>
      <vt:lpstr>19-årig man</vt:lpstr>
      <vt:lpstr>19-årig man</vt:lpstr>
      <vt:lpstr>19-årig man</vt:lpstr>
      <vt:lpstr>PowerPoint-presentation</vt:lpstr>
    </vt:vector>
  </TitlesOfParts>
  <Company>Region Ostergotland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Westerberg Johanna</dc:creator>
  <cp:lastModifiedBy>Westerberg Johanna</cp:lastModifiedBy>
  <cp:revision>37</cp:revision>
  <dcterms:created xsi:type="dcterms:W3CDTF">2022-09-01T10:55:59Z</dcterms:created>
  <dcterms:modified xsi:type="dcterms:W3CDTF">2022-10-06T11:18:42Z</dcterms:modified>
</cp:coreProperties>
</file>