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9" r:id="rId3"/>
    <p:sldId id="261" r:id="rId4"/>
    <p:sldId id="300" r:id="rId5"/>
    <p:sldId id="301" r:id="rId6"/>
    <p:sldId id="262" r:id="rId7"/>
    <p:sldId id="263" r:id="rId8"/>
    <p:sldId id="302" r:id="rId9"/>
    <p:sldId id="267" r:id="rId10"/>
    <p:sldId id="30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D58"/>
    <a:srgbClr val="A5B7F9"/>
    <a:srgbClr val="B7E7E4"/>
    <a:srgbClr val="EBB3D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17.94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3.74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4.62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24575,'5'0'0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5.4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8.04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50.11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51.40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5:14.17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7:17.61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51:53.08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19.06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64 67 24575,'-3'-3'0,"-4"-6"0,-7-6 0,-4-5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20.2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21.22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36.24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37.6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 0 24575,'-3'0'0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0.2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1.8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1:44:42.89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35E1A-00EF-4A37-B67E-2F2B22ED69A2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1EA4-27A2-4E5B-893D-E7BC68CE86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0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>
            <a:extLst>
              <a:ext uri="{FF2B5EF4-FFF2-40B4-BE49-F238E27FC236}">
                <a16:creationId xmlns:a16="http://schemas.microsoft.com/office/drawing/2014/main" id="{2F6AF84D-890B-8A0F-1C4C-E66C950A24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tshållare för anteckningar 2">
            <a:extLst>
              <a:ext uri="{FF2B5EF4-FFF2-40B4-BE49-F238E27FC236}">
                <a16:creationId xmlns:a16="http://schemas.microsoft.com/office/drawing/2014/main" id="{6145ECEF-F541-81F3-B6B0-75DF0BAC8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32772" name="Platshållare för bildnummer 3">
            <a:extLst>
              <a:ext uri="{FF2B5EF4-FFF2-40B4-BE49-F238E27FC236}">
                <a16:creationId xmlns:a16="http://schemas.microsoft.com/office/drawing/2014/main" id="{004224F2-7E12-20DA-316A-91E3F0A74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3DC43-8B6B-4EBF-B18C-5AB6F7655B2D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28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28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de allra flesta fall blir det </a:t>
            </a:r>
            <a:r>
              <a:rPr lang="sv-SE" dirty="0" err="1"/>
              <a:t>canal</a:t>
            </a:r>
            <a:r>
              <a:rPr lang="sv-SE" dirty="0"/>
              <a:t> </a:t>
            </a:r>
            <a:r>
              <a:rPr lang="sv-SE" dirty="0" err="1"/>
              <a:t>wall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. Om </a:t>
            </a:r>
            <a:r>
              <a:rPr lang="sv-SE" dirty="0" err="1"/>
              <a:t>duran</a:t>
            </a:r>
            <a:r>
              <a:rPr lang="sv-SE" dirty="0"/>
              <a:t> ligger väldigt nära hörselgången eller om sinus </a:t>
            </a:r>
            <a:r>
              <a:rPr lang="sv-SE" dirty="0" err="1"/>
              <a:t>sigmoideus</a:t>
            </a:r>
            <a:r>
              <a:rPr lang="sv-SE" dirty="0"/>
              <a:t> är i vägen gör jag en uppborrning framifrån </a:t>
            </a:r>
            <a:r>
              <a:rPr lang="sv-SE"/>
              <a:t>och bak.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1EA4-27A2-4E5B-893D-E7BC68CE862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6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Storleken på vidgningen från hörselgångssida respektive från </a:t>
            </a:r>
            <a:r>
              <a:rPr lang="sv-SE" dirty="0" err="1"/>
              <a:t>mastoidsida</a:t>
            </a:r>
            <a:r>
              <a:rPr lang="sv-SE" dirty="0"/>
              <a:t> varierar beroende på </a:t>
            </a:r>
            <a:r>
              <a:rPr lang="sv-SE" dirty="0" err="1"/>
              <a:t>cholesteatomets</a:t>
            </a:r>
            <a:r>
              <a:rPr lang="sv-SE" dirty="0"/>
              <a:t> lokalisation och den befintliga anatomin.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1EA4-27A2-4E5B-893D-E7BC68CE862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05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Sinus </a:t>
            </a:r>
            <a:r>
              <a:rPr lang="sv-SE" dirty="0" err="1"/>
              <a:t>facialis</a:t>
            </a:r>
            <a:r>
              <a:rPr lang="sv-SE" dirty="0"/>
              <a:t> – </a:t>
            </a:r>
            <a:r>
              <a:rPr lang="sv-SE" dirty="0" err="1"/>
              <a:t>posteriora</a:t>
            </a:r>
            <a:r>
              <a:rPr lang="sv-SE" dirty="0"/>
              <a:t> städligamentet (städets korta utskott)Invid hammarhalsligamentet går också </a:t>
            </a:r>
            <a:r>
              <a:rPr lang="sv-SE" dirty="0" err="1"/>
              <a:t>chordan</a:t>
            </a:r>
            <a:r>
              <a:rPr lang="sv-SE" dirty="0"/>
              <a:t>. Det kan se lite </a:t>
            </a:r>
            <a:r>
              <a:rPr lang="sv-SE" dirty="0" err="1"/>
              <a:t>skrufsigt</a:t>
            </a:r>
            <a:r>
              <a:rPr lang="sv-SE" dirty="0"/>
              <a:t> ut här och man kan tro att det är skivepitel fast det egentligen är delar av ligamentet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1EA4-27A2-4E5B-893D-E7BC68CE862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89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20160912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1EA4-27A2-4E5B-893D-E7BC68CE862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70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v-SE" dirty="0"/>
              <a:t>Hörselgångsplastik görs om man har fått utföra </a:t>
            </a:r>
            <a:r>
              <a:rPr lang="sv-SE" dirty="0" err="1"/>
              <a:t>mastoidektomi</a:t>
            </a:r>
            <a:r>
              <a:rPr lang="sv-SE" dirty="0"/>
              <a:t> front to back </a:t>
            </a:r>
            <a:r>
              <a:rPr lang="sv-SE" dirty="0" err="1"/>
              <a:t>pga</a:t>
            </a:r>
            <a:r>
              <a:rPr lang="sv-SE" dirty="0"/>
              <a:t> trängsel </a:t>
            </a:r>
          </a:p>
          <a:p>
            <a:pPr marL="0" indent="0"/>
            <a:r>
              <a:rPr lang="sv-SE" dirty="0"/>
              <a:t>    mellan hörselgång och </a:t>
            </a:r>
            <a:r>
              <a:rPr lang="sv-SE" dirty="0" err="1"/>
              <a:t>dura</a:t>
            </a:r>
            <a:r>
              <a:rPr lang="sv-SE" dirty="0"/>
              <a:t> eller sinus, görs alltid hörselgångsplastik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51EA4-27A2-4E5B-893D-E7BC68CE862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33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8520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973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88400" y="2971800"/>
            <a:ext cx="2692400" cy="33528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11200" y="2971800"/>
            <a:ext cx="7874000" cy="3352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7168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110F9D-DD47-6976-1752-618FC9D40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0D5862-CB1B-F4B9-7062-F5AEA237A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721979-FB01-7858-A1F1-9D6FBAA63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888A2-EC41-44CF-B042-B160E05F773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529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FDF7E-3E39-3448-8EE1-E00E60744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B34E41-EC72-21A9-ABBE-E8F51FDCF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BCC1B5-6518-980A-3F96-DAC23B4C2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ABBB6-B04A-46D1-AA78-C2E3704D164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5816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B56FE-985B-96E2-30CD-5D9BFB109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1422A-EFD9-8EC4-EDA4-A624C8556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CFA973-BE7D-1B45-7F6B-D2092DCA2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75948-CF69-4D65-9618-BBDE8E70CF7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4415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FFCA6-9D64-99D9-E330-33477E63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FB475-B91A-77BF-506D-D46E27878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A169F-25A1-6BD5-573A-763A53C32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6335D-827E-4345-8D03-1A87C8A922C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1868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D9CEAD-89E9-B9BD-2B12-510233CB5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CBAAA3-1AFC-55F4-A3FA-9137A5764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4CB32-0674-833A-0525-D431EC64C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35390-9051-40CC-9A95-C793FCDFC9E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0000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0E91E-64E9-C716-7166-F3FBBFC06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14041E-8267-1E00-175D-2EFF0A9E5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76F6DF-0A99-4027-4348-AD2626186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660CE-7F09-4683-AB14-C918703FF9D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8819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A02AC0-8728-82B1-70FB-182A19B0B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AF9429-B5B2-FF7B-74AE-8D583E148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DC9212-9172-7EF8-8932-627711968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74219-EAF0-4213-BDFD-74A21F80C0B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35039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58775-6A83-D52A-51BF-CC180B354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FC1C1F-ED74-3837-5AF7-7C25D3A05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5720F-D8DF-C805-EF09-EF4F2343C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2F7D0-F988-44AE-9A13-F01649A2567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4757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7203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A528A-4BC9-BE21-7A86-FD130CD1E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72B88-0C77-224E-9778-8A00A5613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ED50E-9390-683E-CF79-629D1FAF8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13557-37D0-4B30-AB0E-20F6C204DB0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984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A6A50-B069-9C2F-E4D7-5BA555601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55615-3EE6-2926-C757-583C82CF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87BF2-298A-16F6-F2DB-6D27DCC6F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EA406-29C7-49E4-A546-CABC8967D4C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2133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97E203-FC43-153D-8B06-381CE1248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3B127C-9016-4A27-F338-899DB6F9E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CDE523-5E60-390D-1CF3-35EBBDEC1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830DA-A203-43C1-BC49-F208D81771D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10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09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1200" y="3886200"/>
            <a:ext cx="36068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21200" y="3886200"/>
            <a:ext cx="36068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423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10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767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6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889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550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ppt_bildstripe_blue3">
            <a:extLst>
              <a:ext uri="{FF2B5EF4-FFF2-40B4-BE49-F238E27FC236}">
                <a16:creationId xmlns:a16="http://schemas.microsoft.com/office/drawing/2014/main" id="{E6F12D28-65ED-E735-5501-8F46E046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1"/>
            <a:ext cx="1219411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ECA3876D-0F40-8CAE-8FE4-28B77EA5D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971800"/>
            <a:ext cx="1076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54DE29F-DA03-2D20-4AE1-8440888FC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3886200"/>
            <a:ext cx="741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4101" name="Picture 15" descr="VG_neg">
            <a:extLst>
              <a:ext uri="{FF2B5EF4-FFF2-40B4-BE49-F238E27FC236}">
                <a16:creationId xmlns:a16="http://schemas.microsoft.com/office/drawing/2014/main" id="{B3AC9AD6-EEB6-DFE7-1596-BF7C0DC5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228601"/>
            <a:ext cx="2159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0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3175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171700" indent="-1905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628900" indent="-1905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086100" indent="-1905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543300" indent="-1905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startbild_blue">
            <a:extLst>
              <a:ext uri="{FF2B5EF4-FFF2-40B4-BE49-F238E27FC236}">
                <a16:creationId xmlns:a16="http://schemas.microsoft.com/office/drawing/2014/main" id="{D034D6F0-DE4E-27CD-C4A4-C171C10B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396602B-8AC2-724C-F861-F673850D5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0FDC8A7B-8E1A-F80E-DEAD-A7E931F77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73847F0-7193-F6A4-F35C-1FA7C46A4D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550383-7618-64AD-558E-94EEA834B1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0AB837-ECDC-3ABB-40C7-A5881BCF1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77E431-4A72-4C6C-A2AA-65B96999DDF0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3080" name="Picture 8" descr="VG_neg">
            <a:extLst>
              <a:ext uri="{FF2B5EF4-FFF2-40B4-BE49-F238E27FC236}">
                <a16:creationId xmlns:a16="http://schemas.microsoft.com/office/drawing/2014/main" id="{3DF8A91C-3BDE-FFD4-1FC1-5421FCE8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1" y="5846763"/>
            <a:ext cx="287866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66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20.png"/><Relationship Id="rId18" Type="http://schemas.openxmlformats.org/officeDocument/2006/relationships/customXml" Target="../ink/ink11.xml"/><Relationship Id="rId26" Type="http://schemas.openxmlformats.org/officeDocument/2006/relationships/customXml" Target="../ink/ink18.xml"/><Relationship Id="rId3" Type="http://schemas.openxmlformats.org/officeDocument/2006/relationships/image" Target="../media/image11.png"/><Relationship Id="rId21" Type="http://schemas.openxmlformats.org/officeDocument/2006/relationships/customXml" Target="../ink/ink13.xml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5" Type="http://schemas.openxmlformats.org/officeDocument/2006/relationships/customXml" Target="../ink/ink17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9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5.xml"/><Relationship Id="rId24" Type="http://schemas.openxmlformats.org/officeDocument/2006/relationships/customXml" Target="../ink/ink16.xml"/><Relationship Id="rId5" Type="http://schemas.openxmlformats.org/officeDocument/2006/relationships/customXml" Target="../ink/ink1.xml"/><Relationship Id="rId15" Type="http://schemas.openxmlformats.org/officeDocument/2006/relationships/customXml" Target="../ink/ink8.xml"/><Relationship Id="rId23" Type="http://schemas.openxmlformats.org/officeDocument/2006/relationships/customXml" Target="../ink/ink15.xml"/><Relationship Id="rId28" Type="http://schemas.openxmlformats.org/officeDocument/2006/relationships/image" Target="../media/image15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customXml" Target="../ink/ink7.xml"/><Relationship Id="rId22" Type="http://schemas.openxmlformats.org/officeDocument/2006/relationships/customXml" Target="../ink/ink14.xml"/><Relationship Id="rId27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DA76BC12-CE34-8C31-A649-DF4A466E7A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62131" y="429733"/>
            <a:ext cx="7682890" cy="2871420"/>
          </a:xfrm>
        </p:spPr>
        <p:txBody>
          <a:bodyPr/>
          <a:lstStyle/>
          <a:p>
            <a:pPr eaLnBrk="1" hangingPunct="1"/>
            <a:br>
              <a:rPr lang="sv-SE" altLang="sv-SE" sz="6000" dirty="0">
                <a:solidFill>
                  <a:schemeClr val="bg1"/>
                </a:solidFill>
              </a:rPr>
            </a:br>
            <a:r>
              <a:rPr kumimoji="0" lang="sv-SE" altLang="sv-SE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+mj-cs"/>
              </a:rPr>
              <a:t>Cholesteatomkirurgi</a:t>
            </a:r>
            <a:br>
              <a:rPr lang="sv-SE" altLang="sv-SE" sz="6000" dirty="0">
                <a:solidFill>
                  <a:schemeClr val="bg1"/>
                </a:solidFill>
              </a:rPr>
            </a:br>
            <a:r>
              <a:rPr lang="sv-SE" altLang="sv-SE" sz="3600" dirty="0">
                <a:solidFill>
                  <a:schemeClr val="bg1"/>
                </a:solidFill>
              </a:rPr>
              <a:t>ÖNH, SÄS</a:t>
            </a:r>
            <a:br>
              <a:rPr lang="sv-SE" altLang="sv-SE" sz="3600" dirty="0">
                <a:solidFill>
                  <a:schemeClr val="bg1"/>
                </a:solidFill>
              </a:rPr>
            </a:br>
            <a:r>
              <a:rPr lang="sv-SE" altLang="sv-SE" sz="2400" dirty="0">
                <a:solidFill>
                  <a:schemeClr val="bg1"/>
                </a:solidFill>
              </a:rPr>
              <a:t>Åsa Nihlén</a:t>
            </a:r>
            <a:br>
              <a:rPr lang="sv-SE" altLang="sv-SE" sz="2400" dirty="0">
                <a:solidFill>
                  <a:schemeClr val="bg1"/>
                </a:solidFill>
              </a:rPr>
            </a:br>
            <a:br>
              <a:rPr lang="sv-SE" altLang="sv-SE" sz="2400" dirty="0">
                <a:solidFill>
                  <a:schemeClr val="bg1"/>
                </a:solidFill>
              </a:rPr>
            </a:br>
            <a:br>
              <a:rPr lang="sv-SE" altLang="sv-SE" sz="2400" dirty="0">
                <a:solidFill>
                  <a:schemeClr val="bg1"/>
                </a:solidFill>
              </a:rPr>
            </a:br>
            <a:endParaRPr lang="sv-SE" altLang="sv-SE" sz="2400" dirty="0"/>
          </a:p>
        </p:txBody>
      </p:sp>
      <p:pic>
        <p:nvPicPr>
          <p:cNvPr id="3" name="Bildobjekt 3">
            <a:extLst>
              <a:ext uri="{FF2B5EF4-FFF2-40B4-BE49-F238E27FC236}">
                <a16:creationId xmlns:a16="http://schemas.microsoft.com/office/drawing/2014/main" id="{52FF4BBD-E56B-5665-C261-B2D56BF9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44" y="2796599"/>
            <a:ext cx="4886512" cy="3421919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B2466-A45B-9B6F-6D6F-E715286F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46274"/>
            <a:ext cx="10769600" cy="914400"/>
          </a:xfrm>
        </p:spPr>
        <p:txBody>
          <a:bodyPr/>
          <a:lstStyle/>
          <a:p>
            <a:r>
              <a:rPr lang="sv-SE" dirty="0"/>
              <a:t>Metod - sanering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AF4413-632B-51EB-2B8F-13BCD930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40619"/>
            <a:ext cx="11285001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Retroaurikulär</a:t>
            </a:r>
            <a:r>
              <a:rPr lang="sv-SE" dirty="0"/>
              <a:t> </a:t>
            </a:r>
            <a:r>
              <a:rPr lang="sv-SE" dirty="0" err="1"/>
              <a:t>incision</a:t>
            </a:r>
            <a:r>
              <a:rPr lang="sv-SE" dirty="0"/>
              <a:t>, </a:t>
            </a:r>
            <a:r>
              <a:rPr lang="sv-SE" dirty="0" err="1"/>
              <a:t>palvaflap</a:t>
            </a:r>
            <a:r>
              <a:rPr lang="sv-SE" dirty="0"/>
              <a:t> (framåtskaftad)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Bevarande av bakre hörselgångsvägg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Incus</a:t>
            </a:r>
            <a:r>
              <a:rPr lang="sv-SE" dirty="0"/>
              <a:t> avlägsnas, hammarhuvudet stansas och </a:t>
            </a:r>
            <a:r>
              <a:rPr lang="sv-SE" dirty="0" err="1"/>
              <a:t>tensorsenan</a:t>
            </a:r>
            <a:r>
              <a:rPr lang="sv-SE" dirty="0"/>
              <a:t> klippes för åtkomst vid behov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82F392-70CC-1F69-BA38-B536FC3B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30" y="3310967"/>
            <a:ext cx="502353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F336F9-F531-C9E6-D774-42121781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68082"/>
            <a:ext cx="10769600" cy="914400"/>
          </a:xfrm>
        </p:spPr>
        <p:txBody>
          <a:bodyPr/>
          <a:lstStyle/>
          <a:p>
            <a:r>
              <a:rPr lang="sv-SE" dirty="0"/>
              <a:t>Metod - sanering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A10006-A324-42AE-601F-8E3A55D66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32276"/>
            <a:ext cx="11289554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Storleken på vidgningen från hörselgångssida respektive </a:t>
            </a:r>
            <a:r>
              <a:rPr lang="sv-SE" dirty="0" err="1"/>
              <a:t>mastoidsida</a:t>
            </a:r>
            <a:r>
              <a:rPr lang="sv-SE" dirty="0"/>
              <a:t> varierar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Ingen extensiv uppborrning, enbart avlägsnande av sjukdom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Endoskop används för inspektion av bl.a. sinus </a:t>
            </a:r>
            <a:r>
              <a:rPr lang="sv-SE" dirty="0" err="1"/>
              <a:t>tympani</a:t>
            </a:r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CB99A387-DC6E-0CB9-A9EF-37ED1B8AE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34" y="3704954"/>
            <a:ext cx="3460490" cy="259563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A50CDB6-92A5-B858-F62E-27EF6BE19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5" t="2471"/>
          <a:stretch/>
        </p:blipFill>
        <p:spPr>
          <a:xfrm>
            <a:off x="1097152" y="3704953"/>
            <a:ext cx="4151108" cy="25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CF36BF-1C0A-F9D0-9A82-6A6D39B2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55784"/>
            <a:ext cx="10769600" cy="914400"/>
          </a:xfrm>
        </p:spPr>
        <p:txBody>
          <a:bodyPr/>
          <a:lstStyle/>
          <a:p>
            <a:r>
              <a:rPr lang="sv-SE" dirty="0"/>
              <a:t>Kluriga ställen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FD0546-85DA-4FD6-FC14-58B62895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998785"/>
            <a:ext cx="7416800" cy="2438400"/>
          </a:xfrm>
        </p:spPr>
        <p:txBody>
          <a:bodyPr/>
          <a:lstStyle/>
          <a:p>
            <a:r>
              <a:rPr lang="sv-SE" dirty="0" err="1"/>
              <a:t>Incus</a:t>
            </a:r>
            <a:r>
              <a:rPr lang="sv-SE" dirty="0"/>
              <a:t> </a:t>
            </a:r>
            <a:r>
              <a:rPr lang="sv-SE" dirty="0" err="1"/>
              <a:t>buttress</a:t>
            </a:r>
            <a:r>
              <a:rPr lang="sv-SE" dirty="0"/>
              <a:t> </a:t>
            </a:r>
          </a:p>
          <a:p>
            <a:r>
              <a:rPr lang="sv-SE" dirty="0"/>
              <a:t>Infästningen </a:t>
            </a:r>
            <a:r>
              <a:rPr lang="sv-SE" dirty="0" err="1"/>
              <a:t>anteriora</a:t>
            </a:r>
            <a:r>
              <a:rPr lang="sv-SE" dirty="0"/>
              <a:t> hammarhalsligamentet</a:t>
            </a:r>
          </a:p>
          <a:p>
            <a:r>
              <a:rPr lang="sv-SE" dirty="0"/>
              <a:t>Retrotympanon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A87B6F1-AF08-C256-9E43-80AABEA18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3" t="-579" b="1"/>
          <a:stretch/>
        </p:blipFill>
        <p:spPr>
          <a:xfrm>
            <a:off x="8082634" y="3831654"/>
            <a:ext cx="2996483" cy="295411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B659BE3-401D-795E-1A70-511F366BB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9" t="6940" r="25331" b="30622"/>
          <a:stretch/>
        </p:blipFill>
        <p:spPr>
          <a:xfrm>
            <a:off x="8082635" y="845591"/>
            <a:ext cx="2996482" cy="2954110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4E244DE1-9D6C-DB24-7C2A-AFBDCEC94B64}"/>
              </a:ext>
            </a:extLst>
          </p:cNvPr>
          <p:cNvSpPr/>
          <p:nvPr/>
        </p:nvSpPr>
        <p:spPr bwMode="auto">
          <a:xfrm rot="8334646">
            <a:off x="9757685" y="4079590"/>
            <a:ext cx="877004" cy="326925"/>
          </a:xfrm>
          <a:prstGeom prst="rightArrow">
            <a:avLst/>
          </a:prstGeom>
          <a:solidFill>
            <a:srgbClr val="A5B7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F347952D-3579-360E-1B24-4586279D215B}"/>
              </a:ext>
            </a:extLst>
          </p:cNvPr>
          <p:cNvSpPr/>
          <p:nvPr/>
        </p:nvSpPr>
        <p:spPr bwMode="auto">
          <a:xfrm>
            <a:off x="327766" y="2070384"/>
            <a:ext cx="254695" cy="265418"/>
          </a:xfrm>
          <a:prstGeom prst="flowChartConnector">
            <a:avLst/>
          </a:prstGeom>
          <a:solidFill>
            <a:srgbClr val="EBB3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0D26044A-9262-B4D8-C69B-26EB2294B8D2}"/>
              </a:ext>
            </a:extLst>
          </p:cNvPr>
          <p:cNvSpPr/>
          <p:nvPr/>
        </p:nvSpPr>
        <p:spPr bwMode="auto">
          <a:xfrm>
            <a:off x="9268930" y="2417523"/>
            <a:ext cx="927257" cy="337678"/>
          </a:xfrm>
          <a:prstGeom prst="rightArrow">
            <a:avLst/>
          </a:prstGeom>
          <a:solidFill>
            <a:srgbClr val="EBB3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3" name="Flödesschema: Koppling 12">
            <a:extLst>
              <a:ext uri="{FF2B5EF4-FFF2-40B4-BE49-F238E27FC236}">
                <a16:creationId xmlns:a16="http://schemas.microsoft.com/office/drawing/2014/main" id="{B5519CAF-CE27-0530-360D-CE1ACF731AC2}"/>
              </a:ext>
            </a:extLst>
          </p:cNvPr>
          <p:cNvSpPr/>
          <p:nvPr/>
        </p:nvSpPr>
        <p:spPr bwMode="auto">
          <a:xfrm>
            <a:off x="327765" y="2489783"/>
            <a:ext cx="254695" cy="265418"/>
          </a:xfrm>
          <a:prstGeom prst="flowChartConnector">
            <a:avLst/>
          </a:prstGeom>
          <a:solidFill>
            <a:srgbClr val="A5B7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4" name="Flödesschema: Koppling 13">
            <a:extLst>
              <a:ext uri="{FF2B5EF4-FFF2-40B4-BE49-F238E27FC236}">
                <a16:creationId xmlns:a16="http://schemas.microsoft.com/office/drawing/2014/main" id="{2B5DA20C-6DF9-1C31-4666-11BA6353A24C}"/>
              </a:ext>
            </a:extLst>
          </p:cNvPr>
          <p:cNvSpPr/>
          <p:nvPr/>
        </p:nvSpPr>
        <p:spPr bwMode="auto">
          <a:xfrm>
            <a:off x="327764" y="2907001"/>
            <a:ext cx="254695" cy="265418"/>
          </a:xfrm>
          <a:prstGeom prst="flowChartConnector">
            <a:avLst/>
          </a:prstGeom>
          <a:solidFill>
            <a:srgbClr val="F6CD5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7AC7C7A0-B25A-73C8-347E-6AC070FA91C9}"/>
              </a:ext>
            </a:extLst>
          </p:cNvPr>
          <p:cNvSpPr/>
          <p:nvPr/>
        </p:nvSpPr>
        <p:spPr bwMode="auto">
          <a:xfrm>
            <a:off x="7498593" y="5957907"/>
            <a:ext cx="875055" cy="312147"/>
          </a:xfrm>
          <a:prstGeom prst="rightArrow">
            <a:avLst/>
          </a:prstGeom>
          <a:solidFill>
            <a:srgbClr val="F6CD5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2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F716B-7A5F-7327-B73A-E6BB8D37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58386"/>
            <a:ext cx="10769600" cy="914400"/>
          </a:xfrm>
        </p:spPr>
        <p:txBody>
          <a:bodyPr/>
          <a:lstStyle/>
          <a:p>
            <a:r>
              <a:rPr lang="sv-SE" dirty="0"/>
              <a:t>Metod - rekonstruktion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54A1A5-2CA2-94A1-E23C-0AAD5201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12874"/>
            <a:ext cx="11432355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PORP – städet används i första hand </a:t>
            </a:r>
          </a:p>
          <a:p>
            <a:pPr marL="0" indent="0">
              <a:buNone/>
            </a:pPr>
            <a:r>
              <a:rPr lang="sv-SE" dirty="0"/>
              <a:t>Clipsprotes används istället om	-städet är för 	trasigt</a:t>
            </a:r>
          </a:p>
          <a:p>
            <a:pPr marL="0" indent="0">
              <a:buNone/>
            </a:pPr>
            <a:r>
              <a:rPr lang="sv-SE" dirty="0"/>
              <a:t>					-det finns risk för skivepitel invid </a:t>
            </a:r>
            <a:r>
              <a:rPr lang="sv-SE" dirty="0" err="1"/>
              <a:t>stapes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TORP – </a:t>
            </a:r>
            <a:r>
              <a:rPr lang="sv-SE" b="1" dirty="0" err="1"/>
              <a:t>Kurtz</a:t>
            </a:r>
            <a:r>
              <a:rPr lang="sv-SE" b="1" dirty="0"/>
              <a:t> totalprotes i första hand</a:t>
            </a:r>
          </a:p>
          <a:p>
            <a:pPr marL="0" indent="0">
              <a:buNone/>
            </a:pPr>
            <a:r>
              <a:rPr lang="sv-SE" dirty="0" err="1"/>
              <a:t>Columella</a:t>
            </a:r>
            <a:r>
              <a:rPr lang="sv-SE" dirty="0"/>
              <a:t> av kortikalt ben används ofta hos barn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40974C-5428-4F7F-E34F-A1B72854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4" t="21035" r="26900"/>
          <a:stretch/>
        </p:blipFill>
        <p:spPr>
          <a:xfrm>
            <a:off x="7708645" y="3588121"/>
            <a:ext cx="3611550" cy="30162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659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3CFCB23-32F2-779F-E11E-606733D7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099" y="2242388"/>
            <a:ext cx="3340898" cy="529178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7697182-D519-2A91-24F9-67829C6B1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7" t="7732" r="2627"/>
          <a:stretch/>
        </p:blipFill>
        <p:spPr>
          <a:xfrm>
            <a:off x="4497411" y="5147359"/>
            <a:ext cx="5131284" cy="15806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66D9DB-9F2A-C6F4-DFB1-41236489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58385"/>
            <a:ext cx="10769600" cy="914400"/>
          </a:xfrm>
        </p:spPr>
        <p:txBody>
          <a:bodyPr/>
          <a:lstStyle/>
          <a:p>
            <a:r>
              <a:rPr lang="sv-SE" dirty="0"/>
              <a:t>Metod - rekonstruktion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4E66DC-547B-622A-FE42-9C76DF4F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41726"/>
            <a:ext cx="11170024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Obliteration</a:t>
            </a:r>
            <a:r>
              <a:rPr lang="sv-SE" dirty="0"/>
              <a:t> av </a:t>
            </a:r>
            <a:r>
              <a:rPr lang="sv-SE" dirty="0" err="1"/>
              <a:t>atticus</a:t>
            </a:r>
            <a:r>
              <a:rPr lang="sv-SE" dirty="0"/>
              <a:t> och </a:t>
            </a:r>
            <a:r>
              <a:rPr lang="sv-SE" dirty="0" err="1"/>
              <a:t>aditus</a:t>
            </a:r>
            <a:r>
              <a:rPr lang="sv-SE" dirty="0"/>
              <a:t> ad </a:t>
            </a:r>
            <a:r>
              <a:rPr lang="sv-SE" dirty="0" err="1"/>
              <a:t>antrum</a:t>
            </a:r>
            <a:r>
              <a:rPr lang="sv-SE" dirty="0"/>
              <a:t> med broskstycke som </a:t>
            </a:r>
          </a:p>
          <a:p>
            <a:pPr marL="0" indent="0"/>
            <a:r>
              <a:rPr lang="sv-SE" dirty="0"/>
              <a:t>    skördas </a:t>
            </a:r>
            <a:r>
              <a:rPr lang="sv-SE" dirty="0" err="1"/>
              <a:t>retroaurikulärt</a:t>
            </a:r>
            <a:r>
              <a:rPr lang="sv-SE" dirty="0"/>
              <a:t> från </a:t>
            </a:r>
            <a:r>
              <a:rPr lang="sv-SE" dirty="0" err="1"/>
              <a:t>cavum</a:t>
            </a:r>
            <a:r>
              <a:rPr lang="sv-SE" dirty="0"/>
              <a:t> </a:t>
            </a:r>
            <a:r>
              <a:rPr lang="sv-SE" dirty="0" err="1"/>
              <a:t>chonchae</a:t>
            </a:r>
            <a:r>
              <a:rPr lang="sv-SE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Stöttas bakifrån med benbitar, benskrap och benmjölsbiffar.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Hörselgångsplastik görs vid behov. </a:t>
            </a:r>
          </a:p>
          <a:p>
            <a:pPr marL="0" indent="0"/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96" name="Grupp 95">
            <a:extLst>
              <a:ext uri="{FF2B5EF4-FFF2-40B4-BE49-F238E27FC236}">
                <a16:creationId xmlns:a16="http://schemas.microsoft.com/office/drawing/2014/main" id="{DAB7F9B3-D4F2-6EA5-90E1-17B1EE495BF4}"/>
              </a:ext>
            </a:extLst>
          </p:cNvPr>
          <p:cNvGrpSpPr/>
          <p:nvPr/>
        </p:nvGrpSpPr>
        <p:grpSpPr>
          <a:xfrm>
            <a:off x="10922686" y="4685119"/>
            <a:ext cx="250920" cy="68040"/>
            <a:chOff x="10922686" y="4685119"/>
            <a:chExt cx="25092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2" name="Pennanteckning 91">
                  <a:extLst>
                    <a:ext uri="{FF2B5EF4-FFF2-40B4-BE49-F238E27FC236}">
                      <a16:creationId xmlns:a16="http://schemas.microsoft.com/office/drawing/2014/main" id="{3433B843-2949-92BD-2DFB-5A6B17F9FC23}"/>
                    </a:ext>
                  </a:extLst>
                </p14:cNvPr>
                <p14:cNvContentPartPr/>
                <p14:nvPr/>
              </p14:nvContentPartPr>
              <p14:xfrm>
                <a:off x="11173246" y="4703119"/>
                <a:ext cx="360" cy="360"/>
              </p14:xfrm>
            </p:contentPart>
          </mc:Choice>
          <mc:Fallback xmlns="">
            <p:pic>
              <p:nvPicPr>
                <p:cNvPr id="92" name="Pennanteckning 91">
                  <a:extLst>
                    <a:ext uri="{FF2B5EF4-FFF2-40B4-BE49-F238E27FC236}">
                      <a16:creationId xmlns:a16="http://schemas.microsoft.com/office/drawing/2014/main" id="{3433B843-2949-92BD-2DFB-5A6B17F9FC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37246" y="466747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3" name="Pennanteckning 92">
                  <a:extLst>
                    <a:ext uri="{FF2B5EF4-FFF2-40B4-BE49-F238E27FC236}">
                      <a16:creationId xmlns:a16="http://schemas.microsoft.com/office/drawing/2014/main" id="{1F533A97-3422-42CA-7C68-7DADCCA38C81}"/>
                    </a:ext>
                  </a:extLst>
                </p14:cNvPr>
                <p14:cNvContentPartPr/>
                <p14:nvPr/>
              </p14:nvContentPartPr>
              <p14:xfrm>
                <a:off x="11031406" y="4685119"/>
                <a:ext cx="23400" cy="24480"/>
              </p14:xfrm>
            </p:contentPart>
          </mc:Choice>
          <mc:Fallback xmlns="">
            <p:pic>
              <p:nvPicPr>
                <p:cNvPr id="93" name="Pennanteckning 92">
                  <a:extLst>
                    <a:ext uri="{FF2B5EF4-FFF2-40B4-BE49-F238E27FC236}">
                      <a16:creationId xmlns:a16="http://schemas.microsoft.com/office/drawing/2014/main" id="{1F533A97-3422-42CA-7C68-7DADCCA38C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95406" y="4649119"/>
                  <a:ext cx="95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5" name="Pennanteckning 94">
                  <a:extLst>
                    <a:ext uri="{FF2B5EF4-FFF2-40B4-BE49-F238E27FC236}">
                      <a16:creationId xmlns:a16="http://schemas.microsoft.com/office/drawing/2014/main" id="{3EFF33C0-79CB-7554-8C97-EE5B6098BA4B}"/>
                    </a:ext>
                  </a:extLst>
                </p14:cNvPr>
                <p14:cNvContentPartPr/>
                <p14:nvPr/>
              </p14:nvContentPartPr>
              <p14:xfrm>
                <a:off x="10922686" y="4752799"/>
                <a:ext cx="360" cy="360"/>
              </p14:xfrm>
            </p:contentPart>
          </mc:Choice>
          <mc:Fallback xmlns="">
            <p:pic>
              <p:nvPicPr>
                <p:cNvPr id="95" name="Pennanteckning 94">
                  <a:extLst>
                    <a:ext uri="{FF2B5EF4-FFF2-40B4-BE49-F238E27FC236}">
                      <a16:creationId xmlns:a16="http://schemas.microsoft.com/office/drawing/2014/main" id="{3EFF33C0-79CB-7554-8C97-EE5B6098BA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87046" y="471715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7" name="Pennanteckning 96">
                <a:extLst>
                  <a:ext uri="{FF2B5EF4-FFF2-40B4-BE49-F238E27FC236}">
                    <a16:creationId xmlns:a16="http://schemas.microsoft.com/office/drawing/2014/main" id="{AB732DED-7C03-B28E-7F41-596C2E3BDF29}"/>
                  </a:ext>
                </a:extLst>
              </p14:cNvPr>
              <p14:cNvContentPartPr/>
              <p14:nvPr/>
            </p14:nvContentPartPr>
            <p14:xfrm>
              <a:off x="10816486" y="4809679"/>
              <a:ext cx="360" cy="360"/>
            </p14:xfrm>
          </p:contentPart>
        </mc:Choice>
        <mc:Fallback xmlns="">
          <p:pic>
            <p:nvPicPr>
              <p:cNvPr id="97" name="Pennanteckning 96">
                <a:extLst>
                  <a:ext uri="{FF2B5EF4-FFF2-40B4-BE49-F238E27FC236}">
                    <a16:creationId xmlns:a16="http://schemas.microsoft.com/office/drawing/2014/main" id="{AB732DED-7C03-B28E-7F41-596C2E3BDF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0486" y="47740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" name="Pennanteckning 101">
                <a:extLst>
                  <a:ext uri="{FF2B5EF4-FFF2-40B4-BE49-F238E27FC236}">
                    <a16:creationId xmlns:a16="http://schemas.microsoft.com/office/drawing/2014/main" id="{4C83C461-F64B-9F21-5F5A-4F49E9F279A9}"/>
                  </a:ext>
                </a:extLst>
              </p14:cNvPr>
              <p14:cNvContentPartPr/>
              <p14:nvPr/>
            </p14:nvContentPartPr>
            <p14:xfrm>
              <a:off x="10722166" y="4922359"/>
              <a:ext cx="360" cy="360"/>
            </p14:xfrm>
          </p:contentPart>
        </mc:Choice>
        <mc:Fallback xmlns="">
          <p:pic>
            <p:nvPicPr>
              <p:cNvPr id="102" name="Pennanteckning 101">
                <a:extLst>
                  <a:ext uri="{FF2B5EF4-FFF2-40B4-BE49-F238E27FC236}">
                    <a16:creationId xmlns:a16="http://schemas.microsoft.com/office/drawing/2014/main" id="{4C83C461-F64B-9F21-5F5A-4F49E9F279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6526" y="48863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" name="Pennanteckning 102">
                <a:extLst>
                  <a:ext uri="{FF2B5EF4-FFF2-40B4-BE49-F238E27FC236}">
                    <a16:creationId xmlns:a16="http://schemas.microsoft.com/office/drawing/2014/main" id="{3139BD62-985B-8BC6-20B5-0F382ABBEC09}"/>
                  </a:ext>
                </a:extLst>
              </p14:cNvPr>
              <p14:cNvContentPartPr/>
              <p14:nvPr/>
            </p14:nvContentPartPr>
            <p14:xfrm>
              <a:off x="10696246" y="5016319"/>
              <a:ext cx="1440" cy="360"/>
            </p14:xfrm>
          </p:contentPart>
        </mc:Choice>
        <mc:Fallback xmlns="">
          <p:pic>
            <p:nvPicPr>
              <p:cNvPr id="103" name="Pennanteckning 102">
                <a:extLst>
                  <a:ext uri="{FF2B5EF4-FFF2-40B4-BE49-F238E27FC236}">
                    <a16:creationId xmlns:a16="http://schemas.microsoft.com/office/drawing/2014/main" id="{3139BD62-985B-8BC6-20B5-0F382ABBEC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60606" y="4980319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" name="Pennanteckning 103">
                <a:extLst>
                  <a:ext uri="{FF2B5EF4-FFF2-40B4-BE49-F238E27FC236}">
                    <a16:creationId xmlns:a16="http://schemas.microsoft.com/office/drawing/2014/main" id="{8D2331F9-45FE-1623-2F0D-E34C38CF1F07}"/>
                  </a:ext>
                </a:extLst>
              </p14:cNvPr>
              <p14:cNvContentPartPr/>
              <p14:nvPr/>
            </p14:nvContentPartPr>
            <p14:xfrm>
              <a:off x="10666006" y="5147719"/>
              <a:ext cx="360" cy="360"/>
            </p14:xfrm>
          </p:contentPart>
        </mc:Choice>
        <mc:Fallback xmlns="">
          <p:pic>
            <p:nvPicPr>
              <p:cNvPr id="104" name="Pennanteckning 103">
                <a:extLst>
                  <a:ext uri="{FF2B5EF4-FFF2-40B4-BE49-F238E27FC236}">
                    <a16:creationId xmlns:a16="http://schemas.microsoft.com/office/drawing/2014/main" id="{8D2331F9-45FE-1623-2F0D-E34C38CF1F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0006" y="511171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5" name="Pennanteckning 104">
                <a:extLst>
                  <a:ext uri="{FF2B5EF4-FFF2-40B4-BE49-F238E27FC236}">
                    <a16:creationId xmlns:a16="http://schemas.microsoft.com/office/drawing/2014/main" id="{69C2CDAF-FDED-7F64-2370-BEB05F3132D4}"/>
                  </a:ext>
                </a:extLst>
              </p14:cNvPr>
              <p14:cNvContentPartPr/>
              <p14:nvPr/>
            </p14:nvContentPartPr>
            <p14:xfrm>
              <a:off x="10684366" y="5254279"/>
              <a:ext cx="360" cy="360"/>
            </p14:xfrm>
          </p:contentPart>
        </mc:Choice>
        <mc:Fallback xmlns="">
          <p:pic>
            <p:nvPicPr>
              <p:cNvPr id="105" name="Pennanteckning 104">
                <a:extLst>
                  <a:ext uri="{FF2B5EF4-FFF2-40B4-BE49-F238E27FC236}">
                    <a16:creationId xmlns:a16="http://schemas.microsoft.com/office/drawing/2014/main" id="{69C2CDAF-FDED-7F64-2370-BEB05F3132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48366" y="5218279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 107">
            <a:extLst>
              <a:ext uri="{FF2B5EF4-FFF2-40B4-BE49-F238E27FC236}">
                <a16:creationId xmlns:a16="http://schemas.microsoft.com/office/drawing/2014/main" id="{4CD4BCAE-049A-0A74-A13C-81830C8E887A}"/>
              </a:ext>
            </a:extLst>
          </p:cNvPr>
          <p:cNvGrpSpPr/>
          <p:nvPr/>
        </p:nvGrpSpPr>
        <p:grpSpPr>
          <a:xfrm>
            <a:off x="10728286" y="5385679"/>
            <a:ext cx="63000" cy="50400"/>
            <a:chOff x="10728286" y="5385679"/>
            <a:chExt cx="6300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6" name="Pennanteckning 105">
                  <a:extLst>
                    <a:ext uri="{FF2B5EF4-FFF2-40B4-BE49-F238E27FC236}">
                      <a16:creationId xmlns:a16="http://schemas.microsoft.com/office/drawing/2014/main" id="{A6B0F81F-8C17-7D44-A021-8AE1C5D9B4E6}"/>
                    </a:ext>
                  </a:extLst>
                </p14:cNvPr>
                <p14:cNvContentPartPr/>
                <p14:nvPr/>
              </p14:nvContentPartPr>
              <p14:xfrm>
                <a:off x="10728286" y="5385679"/>
                <a:ext cx="360" cy="360"/>
              </p14:xfrm>
            </p:contentPart>
          </mc:Choice>
          <mc:Fallback xmlns="">
            <p:pic>
              <p:nvPicPr>
                <p:cNvPr id="106" name="Pennanteckning 105">
                  <a:extLst>
                    <a:ext uri="{FF2B5EF4-FFF2-40B4-BE49-F238E27FC236}">
                      <a16:creationId xmlns:a16="http://schemas.microsoft.com/office/drawing/2014/main" id="{A6B0F81F-8C17-7D44-A021-8AE1C5D9B4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92286" y="534967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7" name="Pennanteckning 106">
                  <a:extLst>
                    <a:ext uri="{FF2B5EF4-FFF2-40B4-BE49-F238E27FC236}">
                      <a16:creationId xmlns:a16="http://schemas.microsoft.com/office/drawing/2014/main" id="{4327D84E-37C3-EC26-3EE1-28F04E84C6FF}"/>
                    </a:ext>
                  </a:extLst>
                </p14:cNvPr>
                <p14:cNvContentPartPr/>
                <p14:nvPr/>
              </p14:nvContentPartPr>
              <p14:xfrm>
                <a:off x="10790926" y="5435719"/>
                <a:ext cx="360" cy="360"/>
              </p14:xfrm>
            </p:contentPart>
          </mc:Choice>
          <mc:Fallback xmlns="">
            <p:pic>
              <p:nvPicPr>
                <p:cNvPr id="107" name="Pennanteckning 106">
                  <a:extLst>
                    <a:ext uri="{FF2B5EF4-FFF2-40B4-BE49-F238E27FC236}">
                      <a16:creationId xmlns:a16="http://schemas.microsoft.com/office/drawing/2014/main" id="{4327D84E-37C3-EC26-3EE1-28F04E84C6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54926" y="540007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B7BD0912-CB76-4F72-802F-CC344412BAA9}"/>
              </a:ext>
            </a:extLst>
          </p:cNvPr>
          <p:cNvGrpSpPr/>
          <p:nvPr/>
        </p:nvGrpSpPr>
        <p:grpSpPr>
          <a:xfrm>
            <a:off x="10853566" y="5523559"/>
            <a:ext cx="188640" cy="25200"/>
            <a:chOff x="10853566" y="5523559"/>
            <a:chExt cx="188640" cy="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9" name="Pennanteckning 108">
                  <a:extLst>
                    <a:ext uri="{FF2B5EF4-FFF2-40B4-BE49-F238E27FC236}">
                      <a16:creationId xmlns:a16="http://schemas.microsoft.com/office/drawing/2014/main" id="{5BDFFDCA-5680-99A0-E201-3B8F0E5E86DE}"/>
                    </a:ext>
                  </a:extLst>
                </p14:cNvPr>
                <p14:cNvContentPartPr/>
                <p14:nvPr/>
              </p14:nvContentPartPr>
              <p14:xfrm>
                <a:off x="10853566" y="5523559"/>
                <a:ext cx="2520" cy="360"/>
              </p14:xfrm>
            </p:contentPart>
          </mc:Choice>
          <mc:Fallback xmlns="">
            <p:pic>
              <p:nvPicPr>
                <p:cNvPr id="109" name="Pennanteckning 108">
                  <a:extLst>
                    <a:ext uri="{FF2B5EF4-FFF2-40B4-BE49-F238E27FC236}">
                      <a16:creationId xmlns:a16="http://schemas.microsoft.com/office/drawing/2014/main" id="{5BDFFDCA-5680-99A0-E201-3B8F0E5E86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17926" y="5487559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0" name="Pennanteckning 109">
                  <a:extLst>
                    <a:ext uri="{FF2B5EF4-FFF2-40B4-BE49-F238E27FC236}">
                      <a16:creationId xmlns:a16="http://schemas.microsoft.com/office/drawing/2014/main" id="{E33CD5EE-4C15-E999-C178-B4BC202F68F7}"/>
                    </a:ext>
                  </a:extLst>
                </p14:cNvPr>
                <p14:cNvContentPartPr/>
                <p14:nvPr/>
              </p14:nvContentPartPr>
              <p14:xfrm>
                <a:off x="10935286" y="5542279"/>
                <a:ext cx="360" cy="360"/>
              </p14:xfrm>
            </p:contentPart>
          </mc:Choice>
          <mc:Fallback xmlns="">
            <p:pic>
              <p:nvPicPr>
                <p:cNvPr id="110" name="Pennanteckning 109">
                  <a:extLst>
                    <a:ext uri="{FF2B5EF4-FFF2-40B4-BE49-F238E27FC236}">
                      <a16:creationId xmlns:a16="http://schemas.microsoft.com/office/drawing/2014/main" id="{E33CD5EE-4C15-E999-C178-B4BC202F68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99286" y="550663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2" name="Pennanteckning 111">
                  <a:extLst>
                    <a:ext uri="{FF2B5EF4-FFF2-40B4-BE49-F238E27FC236}">
                      <a16:creationId xmlns:a16="http://schemas.microsoft.com/office/drawing/2014/main" id="{02DFE390-3CD1-252E-0068-7E156169D1C2}"/>
                    </a:ext>
                  </a:extLst>
                </p14:cNvPr>
                <p14:cNvContentPartPr/>
                <p14:nvPr/>
              </p14:nvContentPartPr>
              <p14:xfrm>
                <a:off x="11041846" y="5548399"/>
                <a:ext cx="360" cy="360"/>
              </p14:xfrm>
            </p:contentPart>
          </mc:Choice>
          <mc:Fallback xmlns="">
            <p:pic>
              <p:nvPicPr>
                <p:cNvPr id="112" name="Pennanteckning 111">
                  <a:extLst>
                    <a:ext uri="{FF2B5EF4-FFF2-40B4-BE49-F238E27FC236}">
                      <a16:creationId xmlns:a16="http://schemas.microsoft.com/office/drawing/2014/main" id="{02DFE390-3CD1-252E-0068-7E156169D1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05846" y="551239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" name="Pennanteckning 113">
                <a:extLst>
                  <a:ext uri="{FF2B5EF4-FFF2-40B4-BE49-F238E27FC236}">
                    <a16:creationId xmlns:a16="http://schemas.microsoft.com/office/drawing/2014/main" id="{270CE3E1-0228-2D11-86AE-7544D36A3CC7}"/>
                  </a:ext>
                </a:extLst>
              </p14:cNvPr>
              <p14:cNvContentPartPr/>
              <p14:nvPr/>
            </p14:nvContentPartPr>
            <p14:xfrm>
              <a:off x="11047606" y="5385679"/>
              <a:ext cx="360" cy="360"/>
            </p14:xfrm>
          </p:contentPart>
        </mc:Choice>
        <mc:Fallback xmlns="">
          <p:pic>
            <p:nvPicPr>
              <p:cNvPr id="114" name="Pennanteckning 113">
                <a:extLst>
                  <a:ext uri="{FF2B5EF4-FFF2-40B4-BE49-F238E27FC236}">
                    <a16:creationId xmlns:a16="http://schemas.microsoft.com/office/drawing/2014/main" id="{270CE3E1-0228-2D11-86AE-7544D36A3C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1966" y="53496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5" name="Pennanteckning 114">
                <a:extLst>
                  <a:ext uri="{FF2B5EF4-FFF2-40B4-BE49-F238E27FC236}">
                    <a16:creationId xmlns:a16="http://schemas.microsoft.com/office/drawing/2014/main" id="{E66DCB25-0C03-0D7B-D317-A81D7B4E970B}"/>
                  </a:ext>
                </a:extLst>
              </p14:cNvPr>
              <p14:cNvContentPartPr/>
              <p14:nvPr/>
            </p14:nvContentPartPr>
            <p14:xfrm>
              <a:off x="11004046" y="5247799"/>
              <a:ext cx="360" cy="360"/>
            </p14:xfrm>
          </p:contentPart>
        </mc:Choice>
        <mc:Fallback xmlns="">
          <p:pic>
            <p:nvPicPr>
              <p:cNvPr id="115" name="Pennanteckning 114">
                <a:extLst>
                  <a:ext uri="{FF2B5EF4-FFF2-40B4-BE49-F238E27FC236}">
                    <a16:creationId xmlns:a16="http://schemas.microsoft.com/office/drawing/2014/main" id="{E66DCB25-0C03-0D7B-D317-A81D7B4E97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68046" y="52117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8" name="Pennanteckning 117">
                <a:extLst>
                  <a:ext uri="{FF2B5EF4-FFF2-40B4-BE49-F238E27FC236}">
                    <a16:creationId xmlns:a16="http://schemas.microsoft.com/office/drawing/2014/main" id="{CE132FDF-1143-3E31-3896-C19D3EB837EA}"/>
                  </a:ext>
                </a:extLst>
              </p14:cNvPr>
              <p14:cNvContentPartPr/>
              <p14:nvPr/>
            </p14:nvContentPartPr>
            <p14:xfrm>
              <a:off x="11028886" y="4960159"/>
              <a:ext cx="360" cy="360"/>
            </p14:xfrm>
          </p:contentPart>
        </mc:Choice>
        <mc:Fallback xmlns="">
          <p:pic>
            <p:nvPicPr>
              <p:cNvPr id="118" name="Pennanteckning 117">
                <a:extLst>
                  <a:ext uri="{FF2B5EF4-FFF2-40B4-BE49-F238E27FC236}">
                    <a16:creationId xmlns:a16="http://schemas.microsoft.com/office/drawing/2014/main" id="{CE132FDF-1143-3E31-3896-C19D3EB837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92886" y="492415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2" name="Pennanteckning 121">
                <a:extLst>
                  <a:ext uri="{FF2B5EF4-FFF2-40B4-BE49-F238E27FC236}">
                    <a16:creationId xmlns:a16="http://schemas.microsoft.com/office/drawing/2014/main" id="{D8467257-50CD-4720-FDE0-764560BFC19F}"/>
                  </a:ext>
                </a:extLst>
              </p14:cNvPr>
              <p14:cNvContentPartPr/>
              <p14:nvPr/>
            </p14:nvContentPartPr>
            <p14:xfrm>
              <a:off x="11073166" y="4828039"/>
              <a:ext cx="360" cy="360"/>
            </p14:xfrm>
          </p:contentPart>
        </mc:Choice>
        <mc:Fallback xmlns="">
          <p:pic>
            <p:nvPicPr>
              <p:cNvPr id="122" name="Pennanteckning 121">
                <a:extLst>
                  <a:ext uri="{FF2B5EF4-FFF2-40B4-BE49-F238E27FC236}">
                    <a16:creationId xmlns:a16="http://schemas.microsoft.com/office/drawing/2014/main" id="{D8467257-50CD-4720-FDE0-764560BFC1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37166" y="47923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74EE0D58-F17A-5897-B226-4290DF685D1D}"/>
                  </a:ext>
                </a:extLst>
              </p14:cNvPr>
              <p14:cNvContentPartPr/>
              <p14:nvPr/>
            </p14:nvContentPartPr>
            <p14:xfrm>
              <a:off x="10991446" y="5078959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74EE0D58-F17A-5897-B226-4290DF685D1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55806" y="5043319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Bildobjekt 6">
            <a:extLst>
              <a:ext uri="{FF2B5EF4-FFF2-40B4-BE49-F238E27FC236}">
                <a16:creationId xmlns:a16="http://schemas.microsoft.com/office/drawing/2014/main" id="{94610FAA-4405-27F4-CEC4-2E1EA7F9AD7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5571" y="3887413"/>
            <a:ext cx="3840813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0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8BCB18E-6A90-639C-0F07-E468F10BF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39" y="870278"/>
            <a:ext cx="10363200" cy="1470025"/>
          </a:xfrm>
        </p:spPr>
        <p:txBody>
          <a:bodyPr/>
          <a:lstStyle/>
          <a:p>
            <a:r>
              <a:rPr lang="sv-SE" dirty="0"/>
              <a:t>Metod - rekonstruktion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08630D29-6F68-728D-921A-1107D2C14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B5F246-FCCF-211F-6D70-760467959D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29153" r="18980" b="28210"/>
          <a:stretch/>
        </p:blipFill>
        <p:spPr>
          <a:xfrm>
            <a:off x="7732713" y="1989138"/>
            <a:ext cx="4459287" cy="4135437"/>
          </a:xfr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EB478A0-ABBC-2C1E-1EAD-9F5172DF9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33311" r="19697" b="28432"/>
          <a:stretch/>
        </p:blipFill>
        <p:spPr>
          <a:xfrm>
            <a:off x="3732757" y="2340303"/>
            <a:ext cx="4290164" cy="370428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7E80164-8F66-A0EB-433B-8E56E9E27A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32334" r="20681" b="29800"/>
          <a:stretch/>
        </p:blipFill>
        <p:spPr>
          <a:xfrm>
            <a:off x="0" y="2340303"/>
            <a:ext cx="3895593" cy="3524202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1E86E78B-6E0D-426C-E422-21B6B1AFDC3A}"/>
              </a:ext>
            </a:extLst>
          </p:cNvPr>
          <p:cNvSpPr/>
          <p:nvPr/>
        </p:nvSpPr>
        <p:spPr bwMode="auto">
          <a:xfrm>
            <a:off x="3233107" y="2987179"/>
            <a:ext cx="661095" cy="3045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492C4B-D29E-48D0-9A7E-CEE11630F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019" y="2971800"/>
            <a:ext cx="67671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7E4C9A-5784-5D50-FF70-26A1D85F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62106"/>
            <a:ext cx="10769600" cy="914400"/>
          </a:xfrm>
        </p:spPr>
        <p:txBody>
          <a:bodyPr/>
          <a:lstStyle/>
          <a:p>
            <a:r>
              <a:rPr lang="sv-SE" dirty="0"/>
              <a:t>Ändringar genom åren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9830C9-F3CE-5E73-EED2-FA0AEDA0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17165"/>
            <a:ext cx="11080377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Brosk istället för ben för avstängning av </a:t>
            </a:r>
            <a:r>
              <a:rPr lang="sv-SE" dirty="0" err="1"/>
              <a:t>atticus</a:t>
            </a:r>
            <a:r>
              <a:rPr lang="sv-SE" dirty="0"/>
              <a:t> och </a:t>
            </a:r>
            <a:r>
              <a:rPr lang="sv-SE" dirty="0" err="1"/>
              <a:t>aditus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Noggrannare avstängning av </a:t>
            </a:r>
            <a:r>
              <a:rPr lang="sv-SE" dirty="0" err="1"/>
              <a:t>atticus</a:t>
            </a:r>
            <a:r>
              <a:rPr lang="sv-SE" dirty="0"/>
              <a:t> och mer </a:t>
            </a:r>
            <a:r>
              <a:rPr lang="sv-SE" dirty="0" err="1"/>
              <a:t>obliteration</a:t>
            </a:r>
            <a:r>
              <a:rPr lang="sv-SE" dirty="0"/>
              <a:t> av </a:t>
            </a:r>
            <a:r>
              <a:rPr lang="sv-SE" dirty="0" err="1"/>
              <a:t>mastoid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MR istället för second look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Hörselrekonstruktion i samma seans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Endoskop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Nervmonitor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385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1C30D-C8E6-405E-33CD-BD3C79EC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4609" y="3059483"/>
            <a:ext cx="10769600" cy="914400"/>
          </a:xfrm>
        </p:spPr>
        <p:txBody>
          <a:bodyPr/>
          <a:lstStyle/>
          <a:p>
            <a:pPr algn="ctr"/>
            <a:r>
              <a:rPr lang="sv-SE" sz="6000" dirty="0"/>
              <a:t>Tack!</a:t>
            </a:r>
          </a:p>
        </p:txBody>
      </p:sp>
      <p:pic>
        <p:nvPicPr>
          <p:cNvPr id="8" name="Platshållare för innehåll 7" descr="En bild som visar person, står, stående, utomhus&#10;&#10;Automatiskt genererad beskrivning">
            <a:extLst>
              <a:ext uri="{FF2B5EF4-FFF2-40B4-BE49-F238E27FC236}">
                <a16:creationId xmlns:a16="http://schemas.microsoft.com/office/drawing/2014/main" id="{ABBC8ACC-CD1F-6ACD-4D1E-B0CD040CC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2183" r="42263"/>
          <a:stretch/>
        </p:blipFill>
        <p:spPr>
          <a:xfrm>
            <a:off x="5323563" y="1343836"/>
            <a:ext cx="3356974" cy="4974501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10883131"/>
      </p:ext>
    </p:extLst>
  </p:cSld>
  <p:clrMapOvr>
    <a:masterClrMapping/>
  </p:clrMapOvr>
</p:sld>
</file>

<file path=ppt/theme/theme1.xml><?xml version="1.0" encoding="utf-8"?>
<a:theme xmlns:a="http://schemas.openxmlformats.org/drawingml/2006/main" name="3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13273</TotalTime>
  <Words>316</Words>
  <Application>Microsoft Office PowerPoint</Application>
  <PresentationFormat>Bredbild</PresentationFormat>
  <Paragraphs>47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3_Tom presentation</vt:lpstr>
      <vt:lpstr>Tom presentation</vt:lpstr>
      <vt:lpstr> Cholesteatomkirurgi ÖNH, SÄS Åsa Nihlén   </vt:lpstr>
      <vt:lpstr>Metod - sanering</vt:lpstr>
      <vt:lpstr>Metod - sanering</vt:lpstr>
      <vt:lpstr>Kluriga ställen</vt:lpstr>
      <vt:lpstr>Metod - rekonstruktion</vt:lpstr>
      <vt:lpstr>Metod - rekonstruktion</vt:lpstr>
      <vt:lpstr>Metod - rekonstruktion</vt:lpstr>
      <vt:lpstr>Ändringar genom åren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Cholesteatomkirurgi</dc:title>
  <dc:creator>Åsa Nihlén</dc:creator>
  <cp:lastModifiedBy>Åsa Nihlén</cp:lastModifiedBy>
  <cp:revision>72</cp:revision>
  <dcterms:created xsi:type="dcterms:W3CDTF">2022-07-12T11:35:05Z</dcterms:created>
  <dcterms:modified xsi:type="dcterms:W3CDTF">2022-10-05T20:14:54Z</dcterms:modified>
</cp:coreProperties>
</file>